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tiff" ContentType="image/tiff"/>
  <Default Extension="ti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48" r:id="rId2"/>
  </p:sldMasterIdLst>
  <p:notesMasterIdLst>
    <p:notesMasterId r:id="rId35"/>
  </p:notesMasterIdLst>
  <p:handoutMasterIdLst>
    <p:handoutMasterId r:id="rId36"/>
  </p:handoutMasterIdLst>
  <p:sldIdLst>
    <p:sldId id="256" r:id="rId3"/>
    <p:sldId id="265" r:id="rId4"/>
    <p:sldId id="257" r:id="rId5"/>
    <p:sldId id="323" r:id="rId6"/>
    <p:sldId id="267" r:id="rId7"/>
    <p:sldId id="301" r:id="rId8"/>
    <p:sldId id="276" r:id="rId9"/>
    <p:sldId id="286" r:id="rId10"/>
    <p:sldId id="326" r:id="rId11"/>
    <p:sldId id="327" r:id="rId12"/>
    <p:sldId id="328" r:id="rId13"/>
    <p:sldId id="329" r:id="rId14"/>
    <p:sldId id="316" r:id="rId15"/>
    <p:sldId id="306" r:id="rId16"/>
    <p:sldId id="307" r:id="rId17"/>
    <p:sldId id="324" r:id="rId18"/>
    <p:sldId id="308" r:id="rId19"/>
    <p:sldId id="315" r:id="rId20"/>
    <p:sldId id="287" r:id="rId21"/>
    <p:sldId id="288" r:id="rId22"/>
    <p:sldId id="310" r:id="rId23"/>
    <p:sldId id="311" r:id="rId24"/>
    <p:sldId id="312" r:id="rId25"/>
    <p:sldId id="313" r:id="rId26"/>
    <p:sldId id="314" r:id="rId27"/>
    <p:sldId id="322" r:id="rId28"/>
    <p:sldId id="321" r:id="rId29"/>
    <p:sldId id="260" r:id="rId30"/>
    <p:sldId id="266" r:id="rId31"/>
    <p:sldId id="330" r:id="rId32"/>
    <p:sldId id="300" r:id="rId33"/>
    <p:sldId id="29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463"/>
    <a:srgbClr val="5B7CC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75" autoAdjust="0"/>
    <p:restoredTop sz="80817" autoAdjust="0"/>
  </p:normalViewPr>
  <p:slideViewPr>
    <p:cSldViewPr>
      <p:cViewPr>
        <p:scale>
          <a:sx n="75" d="100"/>
          <a:sy n="75" d="100"/>
        </p:scale>
        <p:origin x="-522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image" Target="../media/image93.emf"/><Relationship Id="rId5" Type="http://schemas.openxmlformats.org/officeDocument/2006/relationships/image" Target="../media/image97.emf"/><Relationship Id="rId4" Type="http://schemas.openxmlformats.org/officeDocument/2006/relationships/image" Target="../media/image9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6E099-45E5-42A9-AC01-FEB062D70512}" type="datetimeFigureOut">
              <a:rPr lang="en-GB" smtClean="0"/>
              <a:t>20/08/2014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6EE5C-354C-49C1-9B64-71BDDF8703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2293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AF4F0-DFAB-4801-B5A1-C82C49F030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0340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865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r>
              <a:rPr lang="en-GB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Core </a:t>
            </a:r>
            <a:r>
              <a:rPr lang="en-GB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foto</a:t>
            </a:r>
            <a:r>
              <a:rPr lang="en-GB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-sensible </a:t>
            </a:r>
            <a:r>
              <a:rPr lang="en-GB" alt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Symbol" pitchFamily="18" charset="2"/>
              </a:rPr>
              <a:t></a:t>
            </a:r>
            <a:r>
              <a:rPr lang="en-GB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Symbol" pitchFamily="18" charset="2"/>
              </a:rPr>
              <a:t> </a:t>
            </a:r>
            <a:br>
              <a:rPr lang="en-GB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Symbol" pitchFamily="18" charset="2"/>
              </a:rPr>
            </a:b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644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20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500" dirty="0" err="1" smtClean="0"/>
              <a:t>Fixed</a:t>
            </a:r>
            <a:r>
              <a:rPr lang="es-MX" sz="2500" dirty="0" smtClean="0"/>
              <a:t> FRD</a:t>
            </a:r>
            <a:endParaRPr lang="en-GB" sz="25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7235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583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7915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837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r>
              <a:rPr lang="en-US" dirty="0" smtClean="0"/>
              <a:t>Post processed </a:t>
            </a:r>
            <a:r>
              <a:rPr lang="en-US" dirty="0" err="1" smtClean="0"/>
              <a:t>mutlicore</a:t>
            </a:r>
            <a:r>
              <a:rPr lang="en-US" baseline="0" dirty="0" smtClean="0"/>
              <a:t> optical </a:t>
            </a:r>
            <a:r>
              <a:rPr lang="en-US" baseline="0" smtClean="0"/>
              <a:t>fibre</a:t>
            </a:r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715963"/>
            <a:ext cx="4557712" cy="34178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183" y="4349245"/>
            <a:ext cx="5029635" cy="41331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062" tIns="45532" rIns="91062" bIns="45532"/>
          <a:lstStyle/>
          <a:p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6CCF001-4675-41FA-BF3E-11882CBB061E}" type="slidenum">
              <a:rPr lang="en-GB" smtClean="0"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81329"/>
            <a:ext cx="936104" cy="36004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41B7CBFA-64AD-4B89-9682-5CB3B87800C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7132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-972616" y="6381328"/>
            <a:ext cx="2133600" cy="365125"/>
          </a:xfrm>
          <a:prstGeom prst="rect">
            <a:avLst/>
          </a:prstGeom>
        </p:spPr>
        <p:txBody>
          <a:bodyPr/>
          <a:lstStyle/>
          <a:p>
            <a:fld id="{41B7CBFA-64AD-4B89-9682-5CB3B8780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42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972616" y="6381328"/>
            <a:ext cx="2133600" cy="365125"/>
          </a:xfrm>
          <a:prstGeom prst="rect">
            <a:avLst/>
          </a:prstGeom>
        </p:spPr>
        <p:txBody>
          <a:bodyPr/>
          <a:lstStyle/>
          <a:p>
            <a:fld id="{41B7CBFA-64AD-4B89-9682-5CB3B8780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043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995936" y="6492875"/>
            <a:ext cx="108012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398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156301"/>
            <a:ext cx="1544960" cy="579360"/>
          </a:xfrm>
          <a:prstGeom prst="rect">
            <a:avLst/>
          </a:prstGeom>
        </p:spPr>
      </p:pic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995936" y="6492875"/>
            <a:ext cx="108012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5928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021286"/>
            <a:ext cx="1905000" cy="714375"/>
          </a:xfrm>
          <a:prstGeom prst="rect">
            <a:avLst/>
          </a:prstGeom>
        </p:spPr>
      </p:pic>
      <p:sp>
        <p:nvSpPr>
          <p:cNvPr id="9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995936" y="6492875"/>
            <a:ext cx="108012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376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1_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3017D-D315-424A-9CB2-56048E3D08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60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B7CC6"/>
            </a:gs>
            <a:gs pos="100000">
              <a:srgbClr val="00246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85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71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B7CC6"/>
            </a:gs>
            <a:gs pos="100000">
              <a:srgbClr val="00246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5536" y="6381328"/>
            <a:ext cx="539552" cy="36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957A9-EAF4-4F67-95A7-28D9ED501AB8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995936" y="6492875"/>
            <a:ext cx="108012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smtClean="0"/>
              <a:t>FOiA IV</a:t>
            </a:r>
            <a:endParaRPr lang="en-GB" dirty="0"/>
          </a:p>
        </p:txBody>
      </p:sp>
      <p:sp>
        <p:nvSpPr>
          <p:cNvPr id="11" name="Slide Number Placeholder 11"/>
          <p:cNvSpPr txBox="1">
            <a:spLocks/>
          </p:cNvSpPr>
          <p:nvPr userDrawn="1"/>
        </p:nvSpPr>
        <p:spPr>
          <a:xfrm>
            <a:off x="179512" y="6370538"/>
            <a:ext cx="47741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4957A9-EAF4-4F67-95A7-28D9ED501AB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8782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2" r:id="rId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0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tif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76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image" Target="../media/image77.png"/><Relationship Id="rId5" Type="http://schemas.openxmlformats.org/officeDocument/2006/relationships/image" Target="../media/image55.jpe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7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8.jpe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10" Type="http://schemas.openxmlformats.org/officeDocument/2006/relationships/image" Target="../media/image77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82.jpe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tif"/><Relationship Id="rId3" Type="http://schemas.openxmlformats.org/officeDocument/2006/relationships/image" Target="../media/image86.tif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tiff"/><Relationship Id="rId5" Type="http://schemas.openxmlformats.org/officeDocument/2006/relationships/image" Target="../media/image88.tif"/><Relationship Id="rId10" Type="http://schemas.openxmlformats.org/officeDocument/2006/relationships/image" Target="../media/image92.tif"/><Relationship Id="rId4" Type="http://schemas.openxmlformats.org/officeDocument/2006/relationships/image" Target="../media/image87.tif"/><Relationship Id="rId9" Type="http://schemas.openxmlformats.org/officeDocument/2006/relationships/image" Target="../media/image91.t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97.em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94.e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6.emf"/><Relationship Id="rId5" Type="http://schemas.openxmlformats.org/officeDocument/2006/relationships/image" Target="../media/image93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95.emf"/><Relationship Id="rId14" Type="http://schemas.openxmlformats.org/officeDocument/2006/relationships/image" Target="../media/image9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tiff"/><Relationship Id="rId7" Type="http://schemas.openxmlformats.org/officeDocument/2006/relationships/image" Target="../media/image104.tiff"/><Relationship Id="rId2" Type="http://schemas.openxmlformats.org/officeDocument/2006/relationships/image" Target="../media/image99.tif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tiff"/><Relationship Id="rId5" Type="http://schemas.openxmlformats.org/officeDocument/2006/relationships/image" Target="../media/image102.tiff"/><Relationship Id="rId4" Type="http://schemas.openxmlformats.org/officeDocument/2006/relationships/image" Target="../media/image101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13" Type="http://schemas.openxmlformats.org/officeDocument/2006/relationships/image" Target="../media/image13.png"/><Relationship Id="rId18" Type="http://schemas.openxmlformats.org/officeDocument/2006/relationships/image" Target="../media/image18.tif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tiff"/><Relationship Id="rId12" Type="http://schemas.openxmlformats.org/officeDocument/2006/relationships/image" Target="../media/image6.png"/><Relationship Id="rId17" Type="http://schemas.openxmlformats.org/officeDocument/2006/relationships/image" Target="../media/image17.tiff"/><Relationship Id="rId2" Type="http://schemas.openxmlformats.org/officeDocument/2006/relationships/tags" Target="../tags/tag2.xml"/><Relationship Id="rId16" Type="http://schemas.openxmlformats.org/officeDocument/2006/relationships/image" Target="../media/image16.png"/><Relationship Id="rId20" Type="http://schemas.openxmlformats.org/officeDocument/2006/relationships/image" Target="../media/image20.tif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tiff"/><Relationship Id="rId11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15" Type="http://schemas.openxmlformats.org/officeDocument/2006/relationships/image" Target="../media/image15.png"/><Relationship Id="rId10" Type="http://schemas.openxmlformats.org/officeDocument/2006/relationships/image" Target="../media/image12.png"/><Relationship Id="rId19" Type="http://schemas.openxmlformats.org/officeDocument/2006/relationships/image" Target="../media/image19.t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"/><Relationship Id="rId13" Type="http://schemas.openxmlformats.org/officeDocument/2006/relationships/image" Target="../media/image30.t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4.tif"/><Relationship Id="rId12" Type="http://schemas.openxmlformats.org/officeDocument/2006/relationships/image" Target="../media/image29.t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23.tif"/><Relationship Id="rId11" Type="http://schemas.openxmlformats.org/officeDocument/2006/relationships/image" Target="../media/image28.tif"/><Relationship Id="rId5" Type="http://schemas.openxmlformats.org/officeDocument/2006/relationships/image" Target="../media/image22.tif"/><Relationship Id="rId15" Type="http://schemas.openxmlformats.org/officeDocument/2006/relationships/image" Target="../media/image32.tif"/><Relationship Id="rId10" Type="http://schemas.openxmlformats.org/officeDocument/2006/relationships/image" Target="../media/image27.tif"/><Relationship Id="rId4" Type="http://schemas.openxmlformats.org/officeDocument/2006/relationships/image" Target="../media/image21.tif"/><Relationship Id="rId9" Type="http://schemas.openxmlformats.org/officeDocument/2006/relationships/image" Target="../media/image26.tif"/><Relationship Id="rId14" Type="http://schemas.openxmlformats.org/officeDocument/2006/relationships/image" Target="../media/image3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3.wdp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37.png"/><Relationship Id="rId11" Type="http://schemas.microsoft.com/office/2007/relationships/hdphoto" Target="../media/hdphoto2.wdp"/><Relationship Id="rId5" Type="http://schemas.openxmlformats.org/officeDocument/2006/relationships/image" Target="../media/image36.jpeg"/><Relationship Id="rId10" Type="http://schemas.openxmlformats.org/officeDocument/2006/relationships/image" Target="../media/image40.png"/><Relationship Id="rId4" Type="http://schemas.openxmlformats.org/officeDocument/2006/relationships/image" Target="../media/image35.jpeg"/><Relationship Id="rId9" Type="http://schemas.microsoft.com/office/2007/relationships/hdphoto" Target="../media/hdphoto1.wdp"/><Relationship Id="rId1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3568" y="1052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 </a:t>
            </a:r>
            <a:r>
              <a:rPr lang="en-GB" dirty="0"/>
              <a:t>Photonic lantern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or</a:t>
            </a:r>
            <a:br>
              <a:rPr lang="en-GB" dirty="0" smtClean="0"/>
            </a:br>
            <a:r>
              <a:rPr lang="en-GB" dirty="0" smtClean="0"/>
              <a:t> multi-core fibres </a:t>
            </a:r>
            <a:r>
              <a:rPr lang="en-GB" dirty="0"/>
              <a:t>for </a:t>
            </a:r>
            <a:r>
              <a:rPr lang="en-GB" dirty="0" err="1"/>
              <a:t>astrophotonics</a:t>
            </a:r>
            <a:endParaRPr lang="en-GB" sz="33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es-MX" sz="3000" dirty="0" err="1" smtClean="0">
                <a:latin typeface="+mj-lt"/>
              </a:rPr>
              <a:t>University</a:t>
            </a:r>
            <a:r>
              <a:rPr lang="es-MX" sz="3000" dirty="0" smtClean="0">
                <a:latin typeface="+mj-lt"/>
              </a:rPr>
              <a:t> of Bath, UK</a:t>
            </a:r>
          </a:p>
          <a:p>
            <a:pPr marL="0" indent="0" algn="ctr">
              <a:buNone/>
            </a:pPr>
            <a:endParaRPr lang="es-MX" sz="3000" dirty="0">
              <a:latin typeface="+mj-lt"/>
            </a:endParaRPr>
          </a:p>
          <a:p>
            <a:pPr marL="0" indent="0" algn="ctr">
              <a:buNone/>
            </a:pPr>
            <a:r>
              <a:rPr lang="es-MX" sz="2500" dirty="0" smtClean="0">
                <a:latin typeface="+mj-lt"/>
              </a:rPr>
              <a:t>20 </a:t>
            </a:r>
            <a:r>
              <a:rPr lang="es-MX" sz="2500" dirty="0" err="1" smtClean="0">
                <a:latin typeface="+mj-lt"/>
              </a:rPr>
              <a:t>Aug</a:t>
            </a:r>
            <a:r>
              <a:rPr lang="es-MX" sz="2500" dirty="0" smtClean="0">
                <a:latin typeface="+mj-lt"/>
              </a:rPr>
              <a:t> 2014</a:t>
            </a:r>
            <a:endParaRPr lang="en-GB" sz="2500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9792" y="3244334"/>
            <a:ext cx="373006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 err="1"/>
              <a:t>Itandehui</a:t>
            </a:r>
            <a:r>
              <a:rPr lang="en-GB" sz="3000" dirty="0"/>
              <a:t> Gris S</a:t>
            </a:r>
            <a:r>
              <a:rPr lang="es-MX" sz="3000" dirty="0" err="1"/>
              <a:t>ánchez</a:t>
            </a:r>
            <a:endParaRPr lang="en-GB" sz="3000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427984" y="6492875"/>
            <a:ext cx="1080120" cy="365125"/>
          </a:xfrm>
        </p:spPr>
        <p:txBody>
          <a:bodyPr/>
          <a:lstStyle/>
          <a:p>
            <a:r>
              <a:rPr lang="en-GB" dirty="0" err="1" smtClean="0"/>
              <a:t>FOiA</a:t>
            </a:r>
            <a:r>
              <a:rPr lang="en-GB" dirty="0" smtClean="0"/>
              <a:t> IV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384" y="44624"/>
            <a:ext cx="27003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5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>
                <a:solidFill>
                  <a:schemeClr val="tx1"/>
                </a:solidFill>
                <a:latin typeface="+mj-lt"/>
              </a:rPr>
              <a:t> </a:t>
            </a:r>
            <a:r>
              <a:rPr lang="en-GB" sz="2200" smtClean="0">
                <a:solidFill>
                  <a:schemeClr val="tx1"/>
                </a:solidFill>
                <a:latin typeface="+mj-lt"/>
              </a:rPr>
              <a:t>SMFs </a:t>
            </a:r>
            <a:r>
              <a:rPr lang="en-GB" sz="2200">
                <a:solidFill>
                  <a:schemeClr val="tx1"/>
                </a:solidFill>
                <a:latin typeface="+mj-lt"/>
              </a:rPr>
              <a:t>tapered in a low-index </a:t>
            </a:r>
            <a:r>
              <a:rPr lang="en-GB" sz="2200" smtClean="0">
                <a:solidFill>
                  <a:schemeClr val="tx1"/>
                </a:solidFill>
                <a:latin typeface="+mj-lt"/>
              </a:rPr>
              <a:t>glass capillary</a:t>
            </a:r>
            <a:endParaRPr lang="en-GB" sz="2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3" name="OSA Image" descr="OSA Image"/>
          <p:cNvPicPr>
            <a:picLocks noChangeAspect="1"/>
          </p:cNvPicPr>
          <p:nvPr/>
        </p:nvPicPr>
        <p:blipFill rotWithShape="1">
          <a:blip r:embed="rId3"/>
          <a:srcRect l="-1275" r="2" b="11801"/>
          <a:stretch/>
        </p:blipFill>
        <p:spPr>
          <a:xfrm>
            <a:off x="829745" y="3879060"/>
            <a:ext cx="6150833" cy="1980264"/>
          </a:xfrm>
          <a:prstGeom prst="rect">
            <a:avLst/>
          </a:prstGeom>
        </p:spPr>
      </p:pic>
      <p:sp>
        <p:nvSpPr>
          <p:cNvPr id="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smtClean="0">
                <a:solidFill>
                  <a:schemeClr val="tx1"/>
                </a:solidFill>
              </a:rPr>
              <a:t>Photonic lanterns, Type 2</a:t>
            </a:r>
          </a:p>
        </p:txBody>
      </p:sp>
      <p:sp>
        <p:nvSpPr>
          <p:cNvPr id="76" name="Rectangle 11"/>
          <p:cNvSpPr>
            <a:spLocks noChangeArrowheads="1"/>
          </p:cNvSpPr>
          <p:nvPr/>
        </p:nvSpPr>
        <p:spPr bwMode="auto">
          <a:xfrm>
            <a:off x="251424" y="5859324"/>
            <a:ext cx="6408738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>
                <a:solidFill>
                  <a:schemeClr val="tx1"/>
                </a:solidFill>
                <a:latin typeface="+mj-lt"/>
              </a:rPr>
              <a:t>D Noordegraaf et al, Opt Express 17 (2009) 1988</a:t>
            </a:r>
          </a:p>
          <a:p>
            <a:pPr algn="l"/>
            <a:r>
              <a:rPr lang="en-GB" altLang="en-US" sz="1600">
                <a:solidFill>
                  <a:schemeClr val="tx1"/>
                </a:solidFill>
                <a:latin typeface="+mj-lt"/>
              </a:rPr>
              <a:t>D Noordegraaf et al, Opt Express 18 (2010) 4673</a:t>
            </a:r>
          </a:p>
        </p:txBody>
      </p:sp>
      <p:sp>
        <p:nvSpPr>
          <p:cNvPr id="77" name="Rectangle 32"/>
          <p:cNvSpPr>
            <a:spLocks noChangeArrowheads="1"/>
          </p:cNvSpPr>
          <p:nvPr/>
        </p:nvSpPr>
        <p:spPr bwMode="auto">
          <a:xfrm>
            <a:off x="6980578" y="4509144"/>
            <a:ext cx="1479210" cy="78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mtClean="0">
                <a:solidFill>
                  <a:schemeClr val="tx1"/>
                </a:solidFill>
                <a:latin typeface="+mj-lt"/>
              </a:rPr>
              <a:t>N </a:t>
            </a:r>
            <a:r>
              <a:rPr lang="en-GB" altLang="en-US">
                <a:solidFill>
                  <a:schemeClr val="tx1"/>
                </a:solidFill>
                <a:latin typeface="+mj-lt"/>
              </a:rPr>
              <a:t>= </a:t>
            </a:r>
            <a:r>
              <a:rPr lang="en-GB" altLang="en-US" smtClean="0">
                <a:solidFill>
                  <a:schemeClr val="tx1"/>
                </a:solidFill>
                <a:latin typeface="+mj-lt"/>
              </a:rPr>
              <a:t>61 SMFs</a:t>
            </a:r>
          </a:p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mtClean="0">
                <a:solidFill>
                  <a:schemeClr val="tx1"/>
                </a:solidFill>
                <a:latin typeface="+mj-lt"/>
                <a:sym typeface="Symbol" pitchFamily="18" charset="2"/>
              </a:rPr>
              <a:t>0.76 dB loss</a:t>
            </a:r>
            <a:endParaRPr lang="en-GB" altLang="en-US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49496" y="1639854"/>
            <a:ext cx="5353566" cy="1924339"/>
            <a:chOff x="928662" y="1684685"/>
            <a:chExt cx="5353566" cy="1924339"/>
          </a:xfrm>
        </p:grpSpPr>
        <p:pic>
          <p:nvPicPr>
            <p:cNvPr id="7170" name="Picture 2" descr="C:\My Documents\publications\1310 southampton\fontaine ofc 2013 lantern bar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62" y="1756138"/>
              <a:ext cx="5353566" cy="1852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2126890" y="1684685"/>
              <a:ext cx="3398378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2075" tIns="46038" rIns="92075" bIns="46038">
              <a:spAutoFit/>
            </a:bodyPr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pPr algn="l"/>
              <a:r>
                <a:rPr lang="en-GB" altLang="en-US" sz="1600" smtClean="0">
                  <a:solidFill>
                    <a:schemeClr val="tx1"/>
                  </a:solidFill>
                  <a:latin typeface="+mj-lt"/>
                </a:rPr>
                <a:t>NK Fontaine, OFC (2013) OTh1B.3</a:t>
              </a:r>
              <a:endParaRPr lang="en-GB" altLang="en-US" sz="1600">
                <a:solidFill>
                  <a:schemeClr val="tx1"/>
                </a:solidFill>
                <a:latin typeface="+mj-lt"/>
              </a:endParaRPr>
            </a:p>
          </p:txBody>
        </p:sp>
      </p:grpSp>
      <p:pic>
        <p:nvPicPr>
          <p:cNvPr id="10" name="Picture 2" descr="C:\My Documents\publications\1309 ecoc workshop\mortimor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9" t="9541" r="10932" b="5185"/>
          <a:stretch/>
        </p:blipFill>
        <p:spPr bwMode="auto">
          <a:xfrm rot="10800000">
            <a:off x="5970642" y="1713557"/>
            <a:ext cx="2019872" cy="185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023787" y="3579590"/>
            <a:ext cx="3904621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z="1600" dirty="0" smtClean="0">
                <a:latin typeface="+mj-lt"/>
              </a:rPr>
              <a:t>DB </a:t>
            </a:r>
            <a:r>
              <a:rPr lang="en-GB" sz="1600" dirty="0" err="1" smtClean="0">
                <a:latin typeface="+mj-lt"/>
              </a:rPr>
              <a:t>Mortimore</a:t>
            </a:r>
            <a:r>
              <a:rPr lang="en-GB" sz="1600" dirty="0" smtClean="0">
                <a:latin typeface="+mj-lt"/>
              </a:rPr>
              <a:t> et al, </a:t>
            </a:r>
            <a:r>
              <a:rPr lang="en-GB" sz="1600" dirty="0" err="1" smtClean="0">
                <a:latin typeface="+mj-lt"/>
              </a:rPr>
              <a:t>Appl</a:t>
            </a:r>
            <a:r>
              <a:rPr lang="en-GB" sz="1600" dirty="0" smtClean="0">
                <a:latin typeface="+mj-lt"/>
              </a:rPr>
              <a:t> Opt 30 (1991) 650</a:t>
            </a:r>
            <a:endParaRPr lang="en-GB" sz="1600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869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smtClean="0">
                <a:solidFill>
                  <a:schemeClr val="tx1"/>
                </a:solidFill>
              </a:rPr>
              <a:t>Photonic lanterns, Type 3</a:t>
            </a: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>
                <a:solidFill>
                  <a:schemeClr val="tx1"/>
                </a:solidFill>
                <a:latin typeface="+mj-lt"/>
              </a:rPr>
              <a:t> m</a:t>
            </a:r>
            <a:r>
              <a:rPr lang="en-GB" sz="2200" smtClean="0">
                <a:solidFill>
                  <a:schemeClr val="tx1"/>
                </a:solidFill>
                <a:latin typeface="+mj-lt"/>
              </a:rPr>
              <a:t>ulticore fibre </a:t>
            </a:r>
            <a:r>
              <a:rPr lang="en-GB" sz="2200">
                <a:solidFill>
                  <a:schemeClr val="tx1"/>
                </a:solidFill>
                <a:latin typeface="+mj-lt"/>
              </a:rPr>
              <a:t>tapered in a low-index </a:t>
            </a:r>
            <a:r>
              <a:rPr lang="en-GB" sz="2200" smtClean="0">
                <a:solidFill>
                  <a:schemeClr val="tx1"/>
                </a:solidFill>
                <a:latin typeface="+mj-lt"/>
              </a:rPr>
              <a:t>glass capillary</a:t>
            </a:r>
            <a:endParaRPr lang="en-GB" sz="2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3" name="Picture 2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41" t="17573" r="28168" b="15255"/>
          <a:stretch/>
        </p:blipFill>
        <p:spPr bwMode="auto">
          <a:xfrm flipH="1" flipV="1">
            <a:off x="5092995" y="3944207"/>
            <a:ext cx="738412" cy="1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6" t="17082" r="44845" b="15746"/>
          <a:stretch/>
        </p:blipFill>
        <p:spPr bwMode="auto">
          <a:xfrm flipH="1" flipV="1">
            <a:off x="6451732" y="3944208"/>
            <a:ext cx="505208" cy="1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4" t="17931" r="34738" b="14929"/>
          <a:stretch/>
        </p:blipFill>
        <p:spPr bwMode="auto">
          <a:xfrm flipH="1" flipV="1">
            <a:off x="7014497" y="3944210"/>
            <a:ext cx="505207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1" t="17931" r="48641" b="14929"/>
          <a:stretch/>
        </p:blipFill>
        <p:spPr bwMode="auto">
          <a:xfrm flipH="1" flipV="1">
            <a:off x="7577261" y="3944210"/>
            <a:ext cx="505207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5" t="20182" r="71676" b="12645"/>
          <a:stretch/>
        </p:blipFill>
        <p:spPr bwMode="auto">
          <a:xfrm flipH="1" flipV="1">
            <a:off x="5888965" y="3944210"/>
            <a:ext cx="505209" cy="135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 descr="C:\My Documents\publications\1203 oe lantern\DSCN887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9" r="13892"/>
          <a:stretch/>
        </p:blipFill>
        <p:spPr bwMode="auto">
          <a:xfrm>
            <a:off x="8219980" y="4309663"/>
            <a:ext cx="510763" cy="61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My Documents\publications\1203 oe lantern\DSCN877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t="4921" r="12155"/>
          <a:stretch/>
        </p:blipFill>
        <p:spPr bwMode="auto">
          <a:xfrm rot="5400000">
            <a:off x="3338826" y="3841162"/>
            <a:ext cx="1476614" cy="147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My Documents\publications\1309 ecoc workshop\mcf lantern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48" y="3839898"/>
            <a:ext cx="2526677" cy="1468354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Group 34"/>
          <p:cNvGrpSpPr>
            <a:grpSpLocks/>
          </p:cNvGrpSpPr>
          <p:nvPr/>
        </p:nvGrpSpPr>
        <p:grpSpPr bwMode="auto">
          <a:xfrm>
            <a:off x="5651500" y="2259319"/>
            <a:ext cx="1665288" cy="269875"/>
            <a:chOff x="754" y="2047"/>
            <a:chExt cx="1049" cy="170"/>
          </a:xfrm>
          <a:solidFill>
            <a:schemeClr val="bg2">
              <a:lumMod val="50000"/>
            </a:schemeClr>
          </a:solidFill>
        </p:grpSpPr>
        <p:sp>
          <p:nvSpPr>
            <p:cNvPr id="58" name="Rectangle 35"/>
            <p:cNvSpPr>
              <a:spLocks noChangeArrowheads="1"/>
            </p:cNvSpPr>
            <p:nvPr/>
          </p:nvSpPr>
          <p:spPr bwMode="auto">
            <a:xfrm>
              <a:off x="782" y="2047"/>
              <a:ext cx="964" cy="17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59" name="Oval 36"/>
            <p:cNvSpPr>
              <a:spLocks noChangeAspect="1" noChangeArrowheads="1"/>
            </p:cNvSpPr>
            <p:nvPr/>
          </p:nvSpPr>
          <p:spPr bwMode="auto">
            <a:xfrm>
              <a:off x="754" y="2047"/>
              <a:ext cx="85" cy="17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0" name="Oval 37"/>
            <p:cNvSpPr>
              <a:spLocks noChangeAspect="1" noChangeArrowheads="1"/>
            </p:cNvSpPr>
            <p:nvPr/>
          </p:nvSpPr>
          <p:spPr bwMode="auto">
            <a:xfrm>
              <a:off x="1718" y="2047"/>
              <a:ext cx="85" cy="17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61" name="Oval 27"/>
          <p:cNvSpPr>
            <a:spLocks noChangeArrowheads="1"/>
          </p:cNvSpPr>
          <p:nvPr/>
        </p:nvSpPr>
        <p:spPr bwMode="auto">
          <a:xfrm>
            <a:off x="5472113" y="2168832"/>
            <a:ext cx="269875" cy="539750"/>
          </a:xfrm>
          <a:prstGeom prst="ellipse">
            <a:avLst/>
          </a:prstGeom>
          <a:solidFill>
            <a:schemeClr val="bg2"/>
          </a:solidFill>
          <a:ln w="762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endParaRPr lang="en-US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62" name="Rectangle 28"/>
          <p:cNvSpPr>
            <a:spLocks noChangeArrowheads="1"/>
          </p:cNvSpPr>
          <p:nvPr/>
        </p:nvSpPr>
        <p:spPr bwMode="auto">
          <a:xfrm>
            <a:off x="3041650" y="2168832"/>
            <a:ext cx="2519363" cy="539750"/>
          </a:xfrm>
          <a:prstGeom prst="rect">
            <a:avLst/>
          </a:prstGeom>
          <a:solidFill>
            <a:schemeClr val="bg2"/>
          </a:solidFill>
          <a:ln w="76200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endParaRPr lang="en-US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63" name="Oval 26"/>
          <p:cNvSpPr>
            <a:spLocks noChangeArrowheads="1"/>
          </p:cNvSpPr>
          <p:nvPr/>
        </p:nvSpPr>
        <p:spPr bwMode="auto">
          <a:xfrm>
            <a:off x="2860675" y="2168832"/>
            <a:ext cx="269875" cy="539750"/>
          </a:xfrm>
          <a:prstGeom prst="ellipse">
            <a:avLst/>
          </a:prstGeom>
          <a:solidFill>
            <a:schemeClr val="bg1"/>
          </a:solidFill>
          <a:ln w="762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endParaRPr lang="en-US" altLang="en-US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4" name="Group 33"/>
          <p:cNvGrpSpPr>
            <a:grpSpLocks/>
          </p:cNvGrpSpPr>
          <p:nvPr/>
        </p:nvGrpSpPr>
        <p:grpSpPr bwMode="auto">
          <a:xfrm>
            <a:off x="1435100" y="2259319"/>
            <a:ext cx="1665288" cy="269875"/>
            <a:chOff x="754" y="2047"/>
            <a:chExt cx="1049" cy="170"/>
          </a:xfrm>
          <a:solidFill>
            <a:schemeClr val="bg2">
              <a:lumMod val="50000"/>
            </a:schemeClr>
          </a:solidFill>
        </p:grpSpPr>
        <p:sp>
          <p:nvSpPr>
            <p:cNvPr id="65" name="Rectangle 30"/>
            <p:cNvSpPr>
              <a:spLocks noChangeArrowheads="1"/>
            </p:cNvSpPr>
            <p:nvPr/>
          </p:nvSpPr>
          <p:spPr bwMode="auto">
            <a:xfrm>
              <a:off x="782" y="2047"/>
              <a:ext cx="964" cy="17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6" name="Oval 31"/>
            <p:cNvSpPr>
              <a:spLocks noChangeAspect="1" noChangeArrowheads="1"/>
            </p:cNvSpPr>
            <p:nvPr/>
          </p:nvSpPr>
          <p:spPr bwMode="auto">
            <a:xfrm>
              <a:off x="754" y="2047"/>
              <a:ext cx="85" cy="17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7" name="Oval 32"/>
            <p:cNvSpPr>
              <a:spLocks noChangeAspect="1" noChangeArrowheads="1"/>
            </p:cNvSpPr>
            <p:nvPr/>
          </p:nvSpPr>
          <p:spPr bwMode="auto">
            <a:xfrm>
              <a:off x="1718" y="2047"/>
              <a:ext cx="85" cy="17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68" name="Group 43"/>
          <p:cNvGrpSpPr>
            <a:grpSpLocks/>
          </p:cNvGrpSpPr>
          <p:nvPr/>
        </p:nvGrpSpPr>
        <p:grpSpPr bwMode="auto">
          <a:xfrm>
            <a:off x="3762375" y="2800335"/>
            <a:ext cx="3962400" cy="450850"/>
            <a:chOff x="2370" y="1763"/>
            <a:chExt cx="2496" cy="284"/>
          </a:xfrm>
        </p:grpSpPr>
        <p:sp>
          <p:nvSpPr>
            <p:cNvPr id="69" name="Line 38"/>
            <p:cNvSpPr>
              <a:spLocks noChangeShapeType="1"/>
            </p:cNvSpPr>
            <p:nvPr/>
          </p:nvSpPr>
          <p:spPr bwMode="auto">
            <a:xfrm flipV="1">
              <a:off x="2370" y="1763"/>
              <a:ext cx="0" cy="2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20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0" name="Line 39"/>
            <p:cNvSpPr>
              <a:spLocks noChangeShapeType="1"/>
            </p:cNvSpPr>
            <p:nvPr/>
          </p:nvSpPr>
          <p:spPr bwMode="auto">
            <a:xfrm flipV="1">
              <a:off x="2597" y="1763"/>
              <a:ext cx="0" cy="2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20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1" name="Line 40"/>
            <p:cNvSpPr>
              <a:spLocks noChangeShapeType="1"/>
            </p:cNvSpPr>
            <p:nvPr/>
          </p:nvSpPr>
          <p:spPr bwMode="auto">
            <a:xfrm flipV="1">
              <a:off x="2824" y="1763"/>
              <a:ext cx="0" cy="2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20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3" name="Line 41"/>
            <p:cNvSpPr>
              <a:spLocks noChangeShapeType="1"/>
            </p:cNvSpPr>
            <p:nvPr/>
          </p:nvSpPr>
          <p:spPr bwMode="auto">
            <a:xfrm flipV="1">
              <a:off x="3050" y="1763"/>
              <a:ext cx="0" cy="2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20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4" name="Rectangle 42"/>
            <p:cNvSpPr>
              <a:spLocks noChangeArrowheads="1"/>
            </p:cNvSpPr>
            <p:nvPr/>
          </p:nvSpPr>
          <p:spPr bwMode="auto">
            <a:xfrm>
              <a:off x="3221" y="1763"/>
              <a:ext cx="164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pPr algn="l"/>
              <a:r>
                <a:rPr lang="en-GB" altLang="en-US" sz="2000">
                  <a:solidFill>
                    <a:schemeClr val="tx1"/>
                  </a:solidFill>
                  <a:latin typeface="+mj-lt"/>
                </a:rPr>
                <a:t>oxy-butane flame</a:t>
              </a:r>
            </a:p>
          </p:txBody>
        </p:sp>
      </p:grpSp>
      <p:sp>
        <p:nvSpPr>
          <p:cNvPr id="75" name="Rectangle 2"/>
          <p:cNvSpPr>
            <a:spLocks noChangeArrowheads="1"/>
          </p:cNvSpPr>
          <p:nvPr/>
        </p:nvSpPr>
        <p:spPr bwMode="auto">
          <a:xfrm>
            <a:off x="3041826" y="2170251"/>
            <a:ext cx="2880354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000">
                <a:solidFill>
                  <a:schemeClr val="tx1"/>
                </a:solidFill>
                <a:latin typeface="+mj-lt"/>
              </a:rPr>
              <a:t> F-doped silica capillary </a:t>
            </a:r>
          </a:p>
        </p:txBody>
      </p:sp>
      <p:sp>
        <p:nvSpPr>
          <p:cNvPr id="76" name="Rectangle 53"/>
          <p:cNvSpPr>
            <a:spLocks noChangeArrowheads="1"/>
          </p:cNvSpPr>
          <p:nvPr/>
        </p:nvSpPr>
        <p:spPr bwMode="auto">
          <a:xfrm>
            <a:off x="7451724" y="2210899"/>
            <a:ext cx="9001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mtClean="0">
                <a:solidFill>
                  <a:schemeClr val="tx1"/>
                </a:solidFill>
                <a:latin typeface="+mj-lt"/>
              </a:rPr>
              <a:t>MCF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77" name="Rectangle 57"/>
          <p:cNvSpPr>
            <a:spLocks noChangeArrowheads="1"/>
          </p:cNvSpPr>
          <p:nvPr/>
        </p:nvSpPr>
        <p:spPr bwMode="auto">
          <a:xfrm>
            <a:off x="244647" y="5992543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8" name="Rectangle 54"/>
          <p:cNvSpPr>
            <a:spLocks noChangeArrowheads="1"/>
          </p:cNvSpPr>
          <p:nvPr/>
        </p:nvSpPr>
        <p:spPr bwMode="auto">
          <a:xfrm>
            <a:off x="5022076" y="5347827"/>
            <a:ext cx="1992422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>
                <a:solidFill>
                  <a:schemeClr val="tx1"/>
                </a:solidFill>
                <a:latin typeface="+mj-lt"/>
              </a:rPr>
              <a:t> loss </a:t>
            </a:r>
            <a:r>
              <a:rPr lang="en-GB" altLang="en-US" smtClean="0">
                <a:solidFill>
                  <a:schemeClr val="tx1"/>
                </a:solidFill>
                <a:latin typeface="+mj-lt"/>
              </a:rPr>
              <a:t>&lt; 0.5 </a:t>
            </a:r>
            <a:r>
              <a:rPr lang="en-GB" altLang="en-US">
                <a:solidFill>
                  <a:schemeClr val="tx1"/>
                </a:solidFill>
                <a:latin typeface="+mj-lt"/>
              </a:rPr>
              <a:t>dB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89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dirty="0" smtClean="0">
                <a:solidFill>
                  <a:schemeClr val="tx1"/>
                </a:solidFill>
              </a:rPr>
              <a:t>Photonic lanterns, Type 4</a:t>
            </a: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971550" y="1268413"/>
            <a:ext cx="7561263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200" smtClean="0">
                <a:solidFill>
                  <a:schemeClr val="tx1"/>
                </a:solidFill>
                <a:latin typeface="+mj-lt"/>
              </a:rPr>
              <a:t>integrated optics, eg ultrafast laser inscription</a:t>
            </a:r>
            <a:endParaRPr lang="en-GB" altLang="en-US" sz="220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pic>
        <p:nvPicPr>
          <p:cNvPr id="21" name="Picture 2" descr="C:\Documents and Settings\Nick\Desktop\Thesis\Figures\PNG Figures\fig 5 ULWI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" r="4163" b="623"/>
          <a:stretch/>
        </p:blipFill>
        <p:spPr bwMode="auto">
          <a:xfrm>
            <a:off x="692152" y="2524079"/>
            <a:ext cx="3510361" cy="257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Projection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 t="16987" r="60533" b="42406"/>
          <a:stretch/>
        </p:blipFill>
        <p:spPr bwMode="auto">
          <a:xfrm>
            <a:off x="4386512" y="2524079"/>
            <a:ext cx="4106555" cy="24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/>
          <a:srcRect l="56980" t="37410" r="9325" b="17826"/>
          <a:stretch/>
        </p:blipFill>
        <p:spPr bwMode="auto">
          <a:xfrm>
            <a:off x="4386512" y="4760540"/>
            <a:ext cx="1567828" cy="156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5"/>
          <a:srcRect l="14044" t="37409" r="52261" b="17826"/>
          <a:stretch/>
        </p:blipFill>
        <p:spPr bwMode="auto">
          <a:xfrm>
            <a:off x="6950729" y="1263142"/>
            <a:ext cx="1567828" cy="156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251425" y="5657112"/>
            <a:ext cx="4391819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z="1600" i="1" dirty="0">
                <a:solidFill>
                  <a:schemeClr val="tx1"/>
                </a:solidFill>
                <a:latin typeface="+mj-lt"/>
              </a:rPr>
              <a:t>RR Thomson et al, Opt Express 19 (2011) 5698</a:t>
            </a:r>
          </a:p>
        </p:txBody>
      </p:sp>
      <p:sp>
        <p:nvSpPr>
          <p:cNvPr id="20" name="Rectangle 57"/>
          <p:cNvSpPr>
            <a:spLocks noChangeArrowheads="1"/>
          </p:cNvSpPr>
          <p:nvPr/>
        </p:nvSpPr>
        <p:spPr bwMode="auto">
          <a:xfrm>
            <a:off x="251426" y="5906825"/>
            <a:ext cx="413508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smtClean="0">
                <a:solidFill>
                  <a:schemeClr val="tx1"/>
                </a:solidFill>
                <a:latin typeface="+mj-lt"/>
              </a:rPr>
              <a:t>I Spaleniak et al, Opt Lett 21 (2013) 27197</a:t>
            </a:r>
            <a:endParaRPr lang="en-GB" altLang="en-US" sz="16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369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828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dirty="0" smtClean="0"/>
              <a:t>Photonic lanterns for IR spectral filtering</a:t>
            </a:r>
            <a:endParaRPr lang="en-GB" sz="3800" dirty="0"/>
          </a:p>
        </p:txBody>
      </p:sp>
    </p:spTree>
    <p:extLst>
      <p:ext uri="{BB962C8B-B14F-4D97-AF65-F5344CB8AC3E}">
        <p14:creationId xmlns:p14="http://schemas.microsoft.com/office/powerpoint/2010/main" val="179920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altLang="en-US" sz="2800" b="1" i="1" dirty="0"/>
              <a:t>FBG as spectral filter</a:t>
            </a:r>
            <a:endParaRPr lang="en-GB" altLang="en-US" sz="2800" b="1" i="1" dirty="0" smtClean="0">
              <a:solidFill>
                <a:schemeClr val="tx1"/>
              </a:solidFill>
            </a:endParaRPr>
          </a:p>
        </p:txBody>
      </p:sp>
      <p:pic>
        <p:nvPicPr>
          <p:cNvPr id="25" name="Picture 53" descr="bragg3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87" y="1364183"/>
            <a:ext cx="2566374" cy="185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" t="39896" r="7164" b="41261"/>
          <a:stretch>
            <a:fillRect/>
          </a:stretch>
        </p:blipFill>
        <p:spPr bwMode="auto">
          <a:xfrm>
            <a:off x="1087110" y="4152685"/>
            <a:ext cx="4336203" cy="13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3635896" y="1772816"/>
            <a:ext cx="4129633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000" dirty="0" smtClean="0">
                <a:solidFill>
                  <a:schemeClr val="tx1"/>
                </a:solidFill>
                <a:latin typeface="+mj-lt"/>
                <a:sym typeface="Symbol" pitchFamily="18" charset="2"/>
              </a:rPr>
              <a:t>index modulation by UV radiation</a:t>
            </a:r>
            <a:endParaRPr lang="en-GB" altLang="en-US" sz="2000" dirty="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 rot="16200000">
            <a:off x="-558323" y="2363383"/>
            <a:ext cx="2384425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www.proandsons.com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963573" y="4535512"/>
                <a:ext cx="1832168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</a:rPr>
                        <m:t>β</m:t>
                      </m:r>
                      <m:r>
                        <a:rPr lang="en-GB" b="0" i="1" smtClean="0">
                          <a:latin typeface="Cambria Math"/>
                        </a:rPr>
                        <m:t>(</m:t>
                      </m:r>
                      <m:r>
                        <a:rPr lang="en-GB" b="0" i="1" smtClean="0">
                          <a:latin typeface="Cambria Math"/>
                        </a:rPr>
                        <m:t>𝜆</m:t>
                      </m:r>
                      <m:r>
                        <a:rPr lang="en-GB" b="0" i="1" smtClean="0">
                          <a:latin typeface="Cambria Math"/>
                        </a:rPr>
                        <m:t>)≈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num>
                        <m:den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</m:den>
                      </m:f>
                      <m:r>
                        <a:rPr lang="en-GB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𝛬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573" y="4535512"/>
                <a:ext cx="1832168" cy="61279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403648" y="3560041"/>
            <a:ext cx="5904656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000" dirty="0" smtClean="0">
                <a:solidFill>
                  <a:schemeClr val="tx1"/>
                </a:solidFill>
                <a:latin typeface="+mj-lt"/>
              </a:rPr>
              <a:t>Periodic grating </a:t>
            </a:r>
            <a:r>
              <a:rPr lang="en-GB" altLang="en-US" sz="2000" i="0" dirty="0" smtClean="0">
                <a:solidFill>
                  <a:schemeClr val="tx1"/>
                </a:solidFill>
                <a:latin typeface="+mj-lt"/>
                <a:sym typeface="Symbol" pitchFamily="18" charset="2"/>
              </a:rPr>
              <a:t></a:t>
            </a:r>
            <a:r>
              <a:rPr lang="en-GB" altLang="en-US" sz="2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2000" dirty="0" smtClean="0">
                <a:solidFill>
                  <a:schemeClr val="tx1"/>
                </a:solidFill>
                <a:latin typeface="Symbol" panose="05050102010706020507" pitchFamily="18" charset="2"/>
                <a:cs typeface="Times New Roman" pitchFamily="18" charset="0"/>
              </a:rPr>
              <a:t>L </a:t>
            </a:r>
            <a:r>
              <a:rPr lang="en-GB" altLang="en-US" sz="2000" dirty="0" smtClean="0">
                <a:solidFill>
                  <a:schemeClr val="tx1"/>
                </a:solidFill>
                <a:latin typeface="+mj-lt"/>
              </a:rPr>
              <a:t>unique </a:t>
            </a:r>
            <a:r>
              <a:rPr lang="en-GB" altLang="en-US" sz="2000" i="0" dirty="0">
                <a:solidFill>
                  <a:schemeClr val="tx1"/>
                </a:solidFill>
                <a:latin typeface="+mj-lt"/>
                <a:sym typeface="Symbol" pitchFamily="18" charset="2"/>
              </a:rPr>
              <a:t></a:t>
            </a:r>
            <a:r>
              <a:rPr lang="en-GB" altLang="en-US" sz="20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2000" dirty="0" smtClean="0">
                <a:solidFill>
                  <a:schemeClr val="tx1"/>
                </a:solidFill>
                <a:latin typeface="+mj-lt"/>
              </a:rPr>
              <a:t>only one </a:t>
            </a:r>
            <a:r>
              <a:rPr lang="en-GB" altLang="en-US" sz="2000" dirty="0" smtClean="0">
                <a:solidFill>
                  <a:schemeClr val="tx1"/>
                </a:solidFill>
                <a:latin typeface="Symbol" panose="05050102010706020507" pitchFamily="18" charset="2"/>
              </a:rPr>
              <a:t>l</a:t>
            </a:r>
            <a:r>
              <a:rPr lang="en-GB" altLang="en-US" sz="2000" dirty="0" smtClean="0">
                <a:solidFill>
                  <a:schemeClr val="tx1"/>
                </a:solidFill>
                <a:latin typeface="+mj-lt"/>
              </a:rPr>
              <a:t> reflected</a:t>
            </a:r>
            <a:endParaRPr lang="en-GB" altLang="en-US" sz="2000" dirty="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59127" y="5877272"/>
            <a:ext cx="4392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en-US" sz="1400" dirty="0">
                <a:solidFill>
                  <a:prstClr val="white"/>
                </a:solidFill>
              </a:rPr>
              <a:t>J Bland-Hawthorn et al, Nature </a:t>
            </a:r>
            <a:r>
              <a:rPr lang="en-GB" altLang="en-US" sz="1400" dirty="0" err="1">
                <a:solidFill>
                  <a:prstClr val="white"/>
                </a:solidFill>
              </a:rPr>
              <a:t>Commun</a:t>
            </a:r>
            <a:r>
              <a:rPr lang="en-GB" altLang="en-US" sz="1400" dirty="0">
                <a:solidFill>
                  <a:prstClr val="white"/>
                </a:solidFill>
              </a:rPr>
              <a:t> 2 (2011) 581</a:t>
            </a:r>
          </a:p>
        </p:txBody>
      </p:sp>
    </p:spTree>
    <p:extLst>
      <p:ext uri="{BB962C8B-B14F-4D97-AF65-F5344CB8AC3E}">
        <p14:creationId xmlns:p14="http://schemas.microsoft.com/office/powerpoint/2010/main" val="409856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3" descr="C:\My Documents\publications\1205 tyndall cork\1024px-Hubble_ultra_deep_field_high_rez_edit1 cropp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57400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C:\My Documents\publications\1309 ecoc workshop\photonics spectra 1 mo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1" r="11820"/>
          <a:stretch/>
        </p:blipFill>
        <p:spPr bwMode="auto">
          <a:xfrm>
            <a:off x="975246" y="4002806"/>
            <a:ext cx="1834077" cy="122643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My Documents\publications\1309 ecoc workshop\photonics spectra 1 mo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3" r="39265"/>
          <a:stretch/>
        </p:blipFill>
        <p:spPr bwMode="auto">
          <a:xfrm>
            <a:off x="3221820" y="1808784"/>
            <a:ext cx="1304636" cy="122643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dirty="0" smtClean="0"/>
              <a:t>SM performance in MM devices</a:t>
            </a:r>
          </a:p>
        </p:txBody>
      </p:sp>
      <p:pic>
        <p:nvPicPr>
          <p:cNvPr id="2050" name="Picture 2" descr="C:\My Documents\publications\1309 ecoc workshop\photonics spectra 1 mo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41"/>
          <a:stretch/>
        </p:blipFill>
        <p:spPr bwMode="auto">
          <a:xfrm>
            <a:off x="431448" y="1808784"/>
            <a:ext cx="2582557" cy="122643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bg1">
                  <a:lumMod val="75000"/>
                </a:schemeClr>
              </a:buClr>
              <a:buSzPct val="200000"/>
            </a:pPr>
            <a:r>
              <a:rPr lang="en-GB" sz="2200" dirty="0">
                <a:latin typeface="+mj-lt"/>
              </a:rPr>
              <a:t> </a:t>
            </a:r>
            <a:r>
              <a:rPr lang="en-GB" sz="2200" dirty="0" smtClean="0">
                <a:latin typeface="+mj-lt"/>
              </a:rPr>
              <a:t>interfacing single-mode FBGs to multimode telescope optics:</a:t>
            </a:r>
            <a:endParaRPr lang="en-GB" sz="2200" dirty="0">
              <a:latin typeface="+mj-lt"/>
            </a:endParaRPr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250825" y="3068952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GB" sz="1600" i="1" dirty="0">
                <a:latin typeface="+mj-lt"/>
              </a:rPr>
              <a:t>SG Leon-</a:t>
            </a:r>
            <a:r>
              <a:rPr lang="en-GB" sz="1600" i="1" dirty="0" err="1">
                <a:latin typeface="+mj-lt"/>
              </a:rPr>
              <a:t>Saval</a:t>
            </a:r>
            <a:r>
              <a:rPr lang="en-GB" sz="1600" i="1" dirty="0">
                <a:latin typeface="+mj-lt"/>
              </a:rPr>
              <a:t> et al, Opt </a:t>
            </a:r>
            <a:r>
              <a:rPr lang="en-GB" sz="1600" i="1" dirty="0" err="1">
                <a:latin typeface="+mj-lt"/>
              </a:rPr>
              <a:t>Lett</a:t>
            </a:r>
            <a:r>
              <a:rPr lang="en-GB" sz="1600" i="1" dirty="0">
                <a:latin typeface="+mj-lt"/>
              </a:rPr>
              <a:t> 30 (2005) 2545</a:t>
            </a:r>
          </a:p>
        </p:txBody>
      </p:sp>
      <p:pic>
        <p:nvPicPr>
          <p:cNvPr id="81" name="Picture 2" descr="C:\My Documents\publications\1309 ecoc workshop\photonics spectra 1 mo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1" r="-34"/>
          <a:stretch/>
        </p:blipFill>
        <p:spPr bwMode="auto">
          <a:xfrm>
            <a:off x="4391976" y="1808784"/>
            <a:ext cx="2546716" cy="122643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tangle 12"/>
          <p:cNvSpPr>
            <a:spLocks noChangeArrowheads="1"/>
          </p:cNvSpPr>
          <p:nvPr/>
        </p:nvSpPr>
        <p:spPr bwMode="auto">
          <a:xfrm>
            <a:off x="5977999" y="5858953"/>
            <a:ext cx="3131114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z="1600" dirty="0">
                <a:latin typeface="+mj-lt"/>
              </a:rPr>
              <a:t>www.things-to-make-and-do.co.uk</a:t>
            </a:r>
          </a:p>
        </p:txBody>
      </p:sp>
      <p:sp>
        <p:nvSpPr>
          <p:cNvPr id="85" name="Rectangle 4"/>
          <p:cNvSpPr>
            <a:spLocks noChangeArrowheads="1"/>
          </p:cNvSpPr>
          <p:nvPr/>
        </p:nvSpPr>
        <p:spPr bwMode="auto">
          <a:xfrm>
            <a:off x="6462713" y="241300"/>
            <a:ext cx="2449512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GB" sz="1600">
                <a:latin typeface="+mj-lt"/>
              </a:rPr>
              <a:t>Hubble Ultra-Deep Field</a:t>
            </a:r>
          </a:p>
        </p:txBody>
      </p:sp>
      <p:pic>
        <p:nvPicPr>
          <p:cNvPr id="2051" name="Picture 3" descr="C:\My Documents\publications\1309 ecoc workshop\chinese-lantern-art-project-mai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1" t="436" r="23250" b="493"/>
          <a:stretch/>
        </p:blipFill>
        <p:spPr bwMode="auto">
          <a:xfrm>
            <a:off x="6300192" y="1808784"/>
            <a:ext cx="2242508" cy="396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My Documents\publications\1309 ecoc workshop\photonics spectra 1 mo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1" r="57041"/>
          <a:stretch/>
        </p:blipFill>
        <p:spPr bwMode="auto">
          <a:xfrm>
            <a:off x="2217110" y="4002807"/>
            <a:ext cx="2054639" cy="122643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342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03698 -0.0002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2025E-6 L -0.03802 -0.0002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3" descr="fr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669" y="2276871"/>
            <a:ext cx="4311904" cy="2620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 descr="notches 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94" y="2511486"/>
            <a:ext cx="3341535" cy="185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79463" y="593433"/>
            <a:ext cx="7561263" cy="781050"/>
          </a:xfrm>
        </p:spPr>
        <p:txBody>
          <a:bodyPr>
            <a:normAutofit fontScale="90000"/>
          </a:bodyPr>
          <a:lstStyle/>
          <a:p>
            <a:r>
              <a:rPr lang="en-GB" altLang="en-US" sz="2800" b="1" i="1" dirty="0" smtClean="0">
                <a:solidFill>
                  <a:schemeClr val="tx1"/>
                </a:solidFill>
              </a:rPr>
              <a:t>FBGs to block OH emissions from earth’s atmosphere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2295" y="6070865"/>
            <a:ext cx="52578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J Bland-Hawthorn et al, Opt Express 12 (2004) 5902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033" y="2276871"/>
            <a:ext cx="4321175" cy="365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CC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971550" y="1268413"/>
            <a:ext cx="7488238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Aperiodic FBG in a single mode fibre (SMF)</a:t>
            </a:r>
            <a:endParaRPr lang="en-GB" altLang="en-US" dirty="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74701" y="1771907"/>
            <a:ext cx="7488238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i="0" dirty="0" smtClean="0">
                <a:solidFill>
                  <a:schemeClr val="tx1"/>
                </a:solidFill>
                <a:latin typeface="+mj-lt"/>
                <a:sym typeface="Symbol" pitchFamily="18" charset="2"/>
              </a:rPr>
              <a:t></a:t>
            </a:r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 Fourier components of </a:t>
            </a:r>
            <a:r>
              <a:rPr lang="en-GB" altLang="en-US" dirty="0">
                <a:solidFill>
                  <a:schemeClr val="tx1"/>
                </a:solidFill>
                <a:latin typeface="Symbol" panose="05050102010706020507" pitchFamily="18" charset="2"/>
              </a:rPr>
              <a:t>L</a:t>
            </a:r>
            <a:r>
              <a:rPr lang="en-GB" altLang="en-US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i="0" dirty="0">
                <a:solidFill>
                  <a:schemeClr val="tx1"/>
                </a:solidFill>
                <a:latin typeface="+mj-lt"/>
                <a:sym typeface="Symbol" pitchFamily="18" charset="2"/>
              </a:rPr>
              <a:t></a:t>
            </a:r>
            <a:r>
              <a:rPr lang="en-GB" altLang="en-US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several </a:t>
            </a:r>
            <a:r>
              <a:rPr lang="en-GB" altLang="en-US" dirty="0" smtClean="0">
                <a:solidFill>
                  <a:schemeClr val="tx1"/>
                </a:solidFill>
                <a:latin typeface="Symbol" panose="05050102010706020507" pitchFamily="18" charset="2"/>
              </a:rPr>
              <a:t>l</a:t>
            </a:r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 are reflected</a:t>
            </a:r>
            <a:endParaRPr lang="en-GB" altLang="en-US" dirty="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pic>
        <p:nvPicPr>
          <p:cNvPr id="23" name="Picture 24" descr="notches 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94" y="2511486"/>
            <a:ext cx="3341535" cy="185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5" descr="notches 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94" y="2511486"/>
            <a:ext cx="3341535" cy="185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6" descr="notches 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94" y="2511486"/>
            <a:ext cx="3341535" cy="185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6063421" y="1629898"/>
            <a:ext cx="2393291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CC0000"/>
              </a:buClr>
              <a:buSzPct val="200000"/>
            </a:pPr>
            <a:r>
              <a:rPr lang="en-GB" altLang="en-US" dirty="0" smtClean="0">
                <a:solidFill>
                  <a:srgbClr val="FFC000"/>
                </a:solidFill>
                <a:latin typeface="+mj-lt"/>
                <a:sym typeface="Symbol" pitchFamily="18" charset="2"/>
              </a:rPr>
              <a:t>Mode dependant response of  FBG!</a:t>
            </a:r>
            <a:endParaRPr lang="en-GB" altLang="en-US" dirty="0">
              <a:solidFill>
                <a:srgbClr val="FFC000"/>
              </a:solidFill>
              <a:latin typeface="+mj-lt"/>
              <a:sym typeface="Symbol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153099" y="3802832"/>
                <a:ext cx="2733825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</a:rPr>
                        <m:t>β</m:t>
                      </m:r>
                      <m:r>
                        <a:rPr lang="en-GB" b="0" i="1" baseline="-25000" smtClean="0">
                          <a:latin typeface="Cambria Math"/>
                        </a:rPr>
                        <m:t>𝑚</m:t>
                      </m:r>
                      <m:r>
                        <a:rPr lang="en-GB" b="0" i="1" smtClean="0">
                          <a:latin typeface="Cambria Math"/>
                        </a:rPr>
                        <m:t>(</m:t>
                      </m:r>
                      <m:r>
                        <a:rPr lang="en-GB" b="0" i="1" smtClean="0">
                          <a:latin typeface="Cambria Math"/>
                        </a:rPr>
                        <m:t>𝜆</m:t>
                      </m:r>
                      <m:r>
                        <a:rPr lang="en-GB" b="0" i="1" smtClean="0">
                          <a:latin typeface="Cambria Math"/>
                        </a:rPr>
                        <m:t>)≈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GB" b="0" i="1" baseline="-25000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num>
                        <m:den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b="0" i="0" smtClean="0">
                          <a:latin typeface="Cambria Math"/>
                          <a:ea typeface="Cambria Math"/>
                        </a:rPr>
                        <m:t>cos</m:t>
                      </m:r>
                      <m:r>
                        <a:rPr lang="en-GB" b="0" i="1" smtClean="0"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GB" b="0" i="1" baseline="-25000" smtClean="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en-GB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𝛬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+mj-lt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099" y="3802832"/>
                <a:ext cx="2733825" cy="61279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Group 29"/>
          <p:cNvGrpSpPr/>
          <p:nvPr/>
        </p:nvGrpSpPr>
        <p:grpSpPr>
          <a:xfrm>
            <a:off x="1027307" y="2708920"/>
            <a:ext cx="3025101" cy="573302"/>
            <a:chOff x="6282228" y="4185733"/>
            <a:chExt cx="2384316" cy="573302"/>
          </a:xfrm>
        </p:grpSpPr>
        <p:sp>
          <p:nvSpPr>
            <p:cNvPr id="31" name="Rectangle 1"/>
            <p:cNvSpPr>
              <a:spLocks noChangeArrowheads="1"/>
            </p:cNvSpPr>
            <p:nvPr/>
          </p:nvSpPr>
          <p:spPr bwMode="auto">
            <a:xfrm>
              <a:off x="6287809" y="4185733"/>
              <a:ext cx="2341871" cy="512455"/>
            </a:xfrm>
            <a:prstGeom prst="rect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txBody>
            <a:bodyPr wrap="none" anchor="ctr"/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282228" y="4185733"/>
              <a:ext cx="2384316" cy="512456"/>
              <a:chOff x="6275088" y="4185733"/>
              <a:chExt cx="2384316" cy="512456"/>
            </a:xfrm>
          </p:grpSpPr>
          <p:cxnSp>
            <p:nvCxnSpPr>
              <p:cNvPr id="40" name="Straight Arrow Connector 39"/>
              <p:cNvCxnSpPr/>
              <p:nvPr/>
            </p:nvCxnSpPr>
            <p:spPr bwMode="auto">
              <a:xfrm flipV="1">
                <a:off x="8254838" y="4542207"/>
                <a:ext cx="404566" cy="155982"/>
              </a:xfrm>
              <a:prstGeom prst="straightConnector1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 flipV="1">
                <a:off x="6275088" y="4185733"/>
                <a:ext cx="914400" cy="423287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7175208" y="4185734"/>
                <a:ext cx="1087284" cy="503434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3" name="Group 32"/>
            <p:cNvGrpSpPr/>
            <p:nvPr/>
          </p:nvGrpSpPr>
          <p:grpSpPr>
            <a:xfrm>
              <a:off x="6287809" y="4185734"/>
              <a:ext cx="2334731" cy="512457"/>
              <a:chOff x="6287809" y="4185734"/>
              <a:chExt cx="2334731" cy="512457"/>
            </a:xfrm>
          </p:grpSpPr>
          <p:cxnSp>
            <p:nvCxnSpPr>
              <p:cNvPr id="35" name="Straight Connector 34"/>
              <p:cNvCxnSpPr>
                <a:stCxn id="31" idx="1"/>
              </p:cNvCxnSpPr>
              <p:nvPr/>
            </p:nvCxnSpPr>
            <p:spPr bwMode="auto">
              <a:xfrm flipV="1">
                <a:off x="6287809" y="4185734"/>
                <a:ext cx="270747" cy="256227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" name="Straight Connector 35"/>
              <p:cNvCxnSpPr/>
              <p:nvPr/>
            </p:nvCxnSpPr>
            <p:spPr bwMode="auto">
              <a:xfrm>
                <a:off x="6551416" y="4194755"/>
                <a:ext cx="543642" cy="503433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Straight Connector 36"/>
              <p:cNvCxnSpPr/>
              <p:nvPr/>
            </p:nvCxnSpPr>
            <p:spPr bwMode="auto">
              <a:xfrm flipV="1">
                <a:off x="7095058" y="4185734"/>
                <a:ext cx="537349" cy="512456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7628838" y="4185735"/>
                <a:ext cx="543642" cy="503433"/>
              </a:xfrm>
              <a:prstGeom prst="line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Straight Arrow Connector 38"/>
              <p:cNvCxnSpPr/>
              <p:nvPr/>
            </p:nvCxnSpPr>
            <p:spPr bwMode="auto">
              <a:xfrm flipV="1">
                <a:off x="8157007" y="4313847"/>
                <a:ext cx="465533" cy="384344"/>
              </a:xfrm>
              <a:prstGeom prst="straightConnector1">
                <a:avLst/>
              </a:prstGeom>
              <a:solidFill>
                <a:srgbClr val="CC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212329" y="4389061"/>
              <a:ext cx="543445" cy="369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2075" tIns="46038" rIns="92075" bIns="46038">
              <a:spAutoFit/>
            </a:bodyPr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pPr algn="l">
                <a:spcBef>
                  <a:spcPct val="50000"/>
                </a:spcBef>
                <a:buClr>
                  <a:srgbClr val="CC0000"/>
                </a:buClr>
                <a:buSzPct val="200000"/>
              </a:pPr>
              <a:r>
                <a:rPr lang="en-GB" altLang="en-US" dirty="0" err="1" smtClean="0">
                  <a:solidFill>
                    <a:schemeClr val="tx1"/>
                  </a:solidFill>
                  <a:latin typeface="+mj-lt"/>
                </a:rPr>
                <a:t>q</a:t>
              </a:r>
              <a:r>
                <a:rPr lang="en-GB" altLang="en-US" baseline="-25000" dirty="0" err="1" smtClean="0">
                  <a:solidFill>
                    <a:schemeClr val="tx1"/>
                  </a:solidFill>
                  <a:latin typeface="+mj-lt"/>
                </a:rPr>
                <a:t>m</a:t>
              </a:r>
              <a:endParaRPr lang="en-GB" altLang="en-US" baseline="-25000" dirty="0">
                <a:solidFill>
                  <a:schemeClr val="tx1"/>
                </a:solidFill>
                <a:latin typeface="+mj-lt"/>
                <a:sym typeface="Symbol" pitchFamily="18" charset="2"/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67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0046 L -0.0086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-3.33333E-6 L 0.00538 -0.00023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35" presetClass="pat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0.00023 L 0.01875 0.00023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11663" y="1178700"/>
            <a:ext cx="495063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000" smtClean="0">
                <a:solidFill>
                  <a:schemeClr val="tx1"/>
                </a:solidFill>
                <a:latin typeface="+mj-lt"/>
              </a:rPr>
              <a:t>proof of concept</a:t>
            </a:r>
            <a:endParaRPr lang="en-GB" altLang="en-US" sz="2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5112072" y="1267519"/>
            <a:ext cx="3870516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SG Leon-</a:t>
            </a:r>
            <a:r>
              <a:rPr lang="en-GB" altLang="en-US" sz="1600" dirty="0" err="1">
                <a:solidFill>
                  <a:schemeClr val="tx1"/>
                </a:solidFill>
                <a:latin typeface="+mj-lt"/>
              </a:rPr>
              <a:t>Saval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 et al, Opt </a:t>
            </a:r>
            <a:r>
              <a:rPr lang="en-GB" altLang="en-US" sz="1600" dirty="0" err="1">
                <a:solidFill>
                  <a:schemeClr val="tx1"/>
                </a:solidFill>
                <a:latin typeface="+mj-lt"/>
              </a:rPr>
              <a:t>Lett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 30 (2005) 2545</a:t>
            </a:r>
          </a:p>
        </p:txBody>
      </p:sp>
      <p:pic>
        <p:nvPicPr>
          <p:cNvPr id="28" name="Picture 5" descr="assemb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19" y="1628901"/>
            <a:ext cx="2801723" cy="137155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323793" y="2698978"/>
            <a:ext cx="1097787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>
                <a:solidFill>
                  <a:schemeClr val="tx1"/>
                </a:solidFill>
                <a:latin typeface="+mj-lt"/>
              </a:rPr>
              <a:t>19 </a:t>
            </a:r>
            <a:r>
              <a:rPr lang="en-GB" altLang="en-US" smtClean="0">
                <a:solidFill>
                  <a:schemeClr val="tx1"/>
                </a:solidFill>
                <a:latin typeface="+mj-lt"/>
              </a:rPr>
              <a:t>FBGs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26" descr="gchinav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27" y="1592664"/>
            <a:ext cx="2500535" cy="14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5" descr="gchin15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910" y="1579452"/>
            <a:ext cx="2500535" cy="14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3851904" y="2433104"/>
            <a:ext cx="1080144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smtClean="0">
                <a:latin typeface="+mj-lt"/>
              </a:rPr>
              <a:t>mean SMF</a:t>
            </a:r>
            <a:endParaRPr lang="en-GB" altLang="en-US" sz="1600">
              <a:latin typeface="+mj-lt"/>
            </a:endParaRP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6642276" y="2429528"/>
            <a:ext cx="781391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>
                <a:latin typeface="+mj-lt"/>
              </a:rPr>
              <a:t>MMF</a:t>
            </a:r>
          </a:p>
        </p:txBody>
      </p:sp>
      <p:sp>
        <p:nvSpPr>
          <p:cNvPr id="3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altLang="en-US" sz="2800" b="1" i="1" dirty="0" smtClean="0">
                <a:solidFill>
                  <a:schemeClr val="tx1"/>
                </a:solidFill>
              </a:rPr>
              <a:t>Spectral filter with multimode FBG's</a:t>
            </a: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611472" y="3248976"/>
            <a:ext cx="2900455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+mj-lt"/>
              </a:rPr>
              <a:t>measurements "on sky"</a:t>
            </a:r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23793" y="3643105"/>
            <a:ext cx="3309180" cy="2063421"/>
            <a:chOff x="403906" y="3781016"/>
            <a:chExt cx="3752968" cy="2340143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17" t="19695" r="22481" b="5272"/>
            <a:stretch/>
          </p:blipFill>
          <p:spPr bwMode="auto">
            <a:xfrm>
              <a:off x="403906" y="3781016"/>
              <a:ext cx="3752967" cy="2340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Rectangle 50"/>
            <p:cNvSpPr/>
            <p:nvPr/>
          </p:nvSpPr>
          <p:spPr bwMode="auto">
            <a:xfrm>
              <a:off x="3758594" y="3781016"/>
              <a:ext cx="398280" cy="190595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20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1" u="none" strike="noStrike" cap="none" normalizeH="0" baseline="0" smtClean="0">
                <a:ln>
                  <a:noFill/>
                </a:ln>
                <a:solidFill>
                  <a:srgbClr val="330099"/>
                </a:solidFill>
                <a:effectLst/>
                <a:latin typeface="+mj-lt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3541034" y="5835688"/>
              <a:ext cx="615840" cy="285471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20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1" u="none" strike="noStrike" cap="none" normalizeH="0" baseline="0" smtClean="0">
                <a:ln>
                  <a:noFill/>
                </a:ln>
                <a:solidFill>
                  <a:srgbClr val="330099"/>
                </a:solidFill>
                <a:effectLst/>
                <a:latin typeface="+mj-lt"/>
              </a:endParaRPr>
            </a:p>
          </p:txBody>
        </p:sp>
      </p:grp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9871" y="6009063"/>
            <a:ext cx="451077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J Bland-Hawthorn et al, Nature </a:t>
            </a:r>
            <a:r>
              <a:rPr lang="en-GB" altLang="en-US" sz="1600" dirty="0" err="1" smtClean="0">
                <a:solidFill>
                  <a:schemeClr val="tx1"/>
                </a:solidFill>
                <a:latin typeface="+mj-lt"/>
              </a:rPr>
              <a:t>Comms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2 (2011) 581</a:t>
            </a:r>
          </a:p>
        </p:txBody>
      </p: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5562293" y="5661248"/>
            <a:ext cx="5040313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C Q Trinh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al, </a:t>
            </a:r>
            <a:r>
              <a:rPr lang="en-GB" altLang="en-US" sz="1600" dirty="0" err="1" smtClean="0">
                <a:solidFill>
                  <a:schemeClr val="tx1"/>
                </a:solidFill>
                <a:latin typeface="+mj-lt"/>
              </a:rPr>
              <a:t>Astron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 J 145:51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2013)</a:t>
            </a:r>
            <a:endParaRPr lang="en-GB" altLang="en-US" sz="16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4" name="Group 63"/>
          <p:cNvGrpSpPr>
            <a:grpSpLocks noChangeAspect="1"/>
          </p:cNvGrpSpPr>
          <p:nvPr/>
        </p:nvGrpSpPr>
        <p:grpSpPr>
          <a:xfrm>
            <a:off x="3632972" y="3140968"/>
            <a:ext cx="2114209" cy="2836570"/>
            <a:chOff x="1331568" y="1692090"/>
            <a:chExt cx="2052550" cy="2753844"/>
          </a:xfrm>
        </p:grpSpPr>
        <p:pic>
          <p:nvPicPr>
            <p:cNvPr id="65" name="Picture 2" descr="Sky spectrum and filter performance.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49" t="2088" r="52485" b="71497"/>
            <a:stretch/>
          </p:blipFill>
          <p:spPr bwMode="auto">
            <a:xfrm>
              <a:off x="1331568" y="1692090"/>
              <a:ext cx="2052550" cy="1371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2" descr="Sky spectrum and filter performance.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49" t="36040" r="52485" b="34874"/>
            <a:stretch/>
          </p:blipFill>
          <p:spPr bwMode="auto">
            <a:xfrm>
              <a:off x="1331568" y="2935908"/>
              <a:ext cx="2052550" cy="1510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514724"/>
            <a:ext cx="31718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8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9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828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dirty="0" smtClean="0"/>
              <a:t>Photonic lanterns for mode scrambling</a:t>
            </a:r>
            <a:endParaRPr lang="en-GB" sz="3800" dirty="0"/>
          </a:p>
        </p:txBody>
      </p:sp>
    </p:spTree>
    <p:extLst>
      <p:ext uri="{BB962C8B-B14F-4D97-AF65-F5344CB8AC3E}">
        <p14:creationId xmlns:p14="http://schemas.microsoft.com/office/powerpoint/2010/main" val="399243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/>
          <p:cNvSpPr/>
          <p:nvPr/>
        </p:nvSpPr>
        <p:spPr bwMode="auto">
          <a:xfrm flipH="1">
            <a:off x="7658736" y="1983468"/>
            <a:ext cx="1000667" cy="570250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dirty="0" smtClean="0">
                <a:solidFill>
                  <a:schemeClr val="tx1"/>
                </a:solidFill>
              </a:rPr>
              <a:t>Propagation between two lanterns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622230" y="1987867"/>
            <a:ext cx="757775" cy="570250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3" name="Parallelogram 2"/>
          <p:cNvSpPr/>
          <p:nvPr/>
        </p:nvSpPr>
        <p:spPr bwMode="auto">
          <a:xfrm rot="5400000">
            <a:off x="1924084" y="1862374"/>
            <a:ext cx="682471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3" name="Parallelogram 12"/>
          <p:cNvSpPr/>
          <p:nvPr/>
        </p:nvSpPr>
        <p:spPr bwMode="auto">
          <a:xfrm rot="5400000" flipH="1">
            <a:off x="1924168" y="900641"/>
            <a:ext cx="682303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4" name="Parallelogram 13"/>
          <p:cNvSpPr/>
          <p:nvPr/>
        </p:nvSpPr>
        <p:spPr bwMode="auto">
          <a:xfrm rot="5400000">
            <a:off x="2063763" y="1579185"/>
            <a:ext cx="403114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5" name="Parallelogram 14"/>
          <p:cNvSpPr/>
          <p:nvPr/>
        </p:nvSpPr>
        <p:spPr bwMode="auto">
          <a:xfrm rot="5400000" flipH="1">
            <a:off x="2070207" y="1184232"/>
            <a:ext cx="390226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158058" y="1447525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156521" y="1878983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158058" y="2523811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158966" y="2958434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3" name="Parallelogram 22"/>
          <p:cNvSpPr/>
          <p:nvPr/>
        </p:nvSpPr>
        <p:spPr bwMode="auto">
          <a:xfrm rot="16200000" flipH="1">
            <a:off x="6476240" y="1857975"/>
            <a:ext cx="682471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4" name="Parallelogram 23"/>
          <p:cNvSpPr/>
          <p:nvPr/>
        </p:nvSpPr>
        <p:spPr bwMode="auto">
          <a:xfrm rot="16200000">
            <a:off x="6476324" y="896242"/>
            <a:ext cx="682303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5" name="Parallelogram 24"/>
          <p:cNvSpPr/>
          <p:nvPr/>
        </p:nvSpPr>
        <p:spPr bwMode="auto">
          <a:xfrm rot="16200000" flipH="1">
            <a:off x="6615918" y="1574786"/>
            <a:ext cx="403114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6" name="Parallelogram 25"/>
          <p:cNvSpPr/>
          <p:nvPr/>
        </p:nvSpPr>
        <p:spPr bwMode="auto">
          <a:xfrm rot="16200000">
            <a:off x="6622362" y="1179833"/>
            <a:ext cx="390226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 bwMode="auto">
          <a:xfrm flipH="1">
            <a:off x="4842944" y="1448736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 bwMode="auto">
          <a:xfrm flipH="1">
            <a:off x="4844481" y="1880194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 bwMode="auto">
          <a:xfrm flipH="1">
            <a:off x="4842944" y="2525022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 bwMode="auto">
          <a:xfrm flipH="1">
            <a:off x="4842036" y="2958798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843829" y="1959162"/>
            <a:ext cx="307715" cy="624990"/>
            <a:chOff x="5035" y="4541"/>
            <a:chExt cx="169" cy="493"/>
          </a:xfrm>
          <a:solidFill>
            <a:srgbClr val="FFFF00"/>
          </a:solidFill>
        </p:grpSpPr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120" y="4788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 flipH="1">
              <a:off x="5035" y="4541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907431" y="1720411"/>
            <a:ext cx="631972" cy="1119633"/>
            <a:chOff x="2229800" y="1720411"/>
            <a:chExt cx="631972" cy="1119633"/>
          </a:xfrm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2545786" y="2380702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2545786" y="2671996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 rot="10800000">
              <a:off x="2229800" y="2011705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 rot="10800000">
              <a:off x="2387793" y="1720411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807551" y="1448736"/>
            <a:ext cx="631972" cy="1659211"/>
            <a:chOff x="3129920" y="1448736"/>
            <a:chExt cx="631972" cy="1659211"/>
          </a:xfrm>
        </p:grpSpPr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3445906" y="2506341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3445905" y="2939899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 rot="10800000">
              <a:off x="3129920" y="1870457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 rot="10800000">
              <a:off x="3287913" y="1448736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607842" y="1439697"/>
            <a:ext cx="631972" cy="1659211"/>
            <a:chOff x="5318367" y="1439697"/>
            <a:chExt cx="631972" cy="1659211"/>
          </a:xfrm>
        </p:grpSpPr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5634353" y="2497302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5634352" y="2930860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 rot="10800000">
              <a:off x="5318367" y="1861418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 rot="10800000">
              <a:off x="5476360" y="1439697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547784" y="1701082"/>
            <a:ext cx="631972" cy="1119633"/>
            <a:chOff x="6258309" y="1701082"/>
            <a:chExt cx="631972" cy="1119633"/>
          </a:xfrm>
        </p:grpSpPr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6574295" y="2361373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6574295" y="2652667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 rot="10800000">
              <a:off x="6258309" y="1992376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 rot="10800000">
              <a:off x="6416302" y="1701082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65" name="Group 38"/>
          <p:cNvGrpSpPr>
            <a:grpSpLocks/>
          </p:cNvGrpSpPr>
          <p:nvPr/>
        </p:nvGrpSpPr>
        <p:grpSpPr bwMode="auto">
          <a:xfrm>
            <a:off x="7992456" y="1950650"/>
            <a:ext cx="307715" cy="624990"/>
            <a:chOff x="5035" y="4541"/>
            <a:chExt cx="169" cy="493"/>
          </a:xfrm>
          <a:solidFill>
            <a:srgbClr val="FFFF00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5120" y="4788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 flipH="1">
              <a:off x="5035" y="4541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91" name="Rectangle 35"/>
          <p:cNvSpPr>
            <a:spLocks noChangeArrowheads="1"/>
          </p:cNvSpPr>
          <p:nvPr/>
        </p:nvSpPr>
        <p:spPr bwMode="auto">
          <a:xfrm>
            <a:off x="341436" y="3428998"/>
            <a:ext cx="108421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smtClean="0">
                <a:solidFill>
                  <a:schemeClr val="tx1"/>
                </a:solidFill>
                <a:latin typeface="+mj-lt"/>
                <a:cs typeface="+mn-cs"/>
              </a:rPr>
              <a:t>mode of MM core</a:t>
            </a:r>
            <a:endParaRPr lang="en-GB" baseline="-2500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92" name="Rectangle 35"/>
          <p:cNvSpPr>
            <a:spLocks noChangeArrowheads="1"/>
          </p:cNvSpPr>
          <p:nvPr/>
        </p:nvSpPr>
        <p:spPr bwMode="auto">
          <a:xfrm>
            <a:off x="1421580" y="3428998"/>
            <a:ext cx="1385970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err="1" smtClean="0">
                <a:solidFill>
                  <a:schemeClr val="tx1"/>
                </a:solidFill>
                <a:latin typeface="+mj-lt"/>
                <a:cs typeface="+mn-cs"/>
              </a:rPr>
              <a:t>supermode</a:t>
            </a: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 of coupled SM cores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93" name="Rectangle 35"/>
          <p:cNvSpPr>
            <a:spLocks noChangeArrowheads="1"/>
          </p:cNvSpPr>
          <p:nvPr/>
        </p:nvSpPr>
        <p:spPr bwMode="auto">
          <a:xfrm>
            <a:off x="2591736" y="3428998"/>
            <a:ext cx="1440192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independent SM cores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029371" y="1448736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4027834" y="1880194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4029371" y="2525022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4030279" y="2958798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99" name="Rectangle 35"/>
          <p:cNvSpPr>
            <a:spLocks noChangeArrowheads="1"/>
          </p:cNvSpPr>
          <p:nvPr/>
        </p:nvSpPr>
        <p:spPr bwMode="auto">
          <a:xfrm>
            <a:off x="5437036" y="3428998"/>
            <a:ext cx="120524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phases preserved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00" name="Rectangle 35"/>
          <p:cNvSpPr>
            <a:spLocks noChangeArrowheads="1"/>
          </p:cNvSpPr>
          <p:nvPr/>
        </p:nvSpPr>
        <p:spPr bwMode="auto">
          <a:xfrm>
            <a:off x="6642276" y="3428998"/>
            <a:ext cx="129565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same </a:t>
            </a:r>
            <a:r>
              <a:rPr lang="en-GB" dirty="0" err="1" smtClean="0">
                <a:solidFill>
                  <a:schemeClr val="tx1"/>
                </a:solidFill>
                <a:latin typeface="+mj-lt"/>
                <a:cs typeface="+mn-cs"/>
              </a:rPr>
              <a:t>supermode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01" name="Rectangle 35"/>
          <p:cNvSpPr>
            <a:spLocks noChangeArrowheads="1"/>
          </p:cNvSpPr>
          <p:nvPr/>
        </p:nvSpPr>
        <p:spPr bwMode="auto">
          <a:xfrm>
            <a:off x="7937934" y="3428998"/>
            <a:ext cx="77461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smtClean="0">
                <a:solidFill>
                  <a:schemeClr val="tx1"/>
                </a:solidFill>
                <a:latin typeface="+mj-lt"/>
                <a:cs typeface="+mn-cs"/>
              </a:rPr>
              <a:t>same mode</a:t>
            </a:r>
            <a:endParaRPr lang="en-GB" baseline="-25000">
              <a:solidFill>
                <a:schemeClr val="tx1"/>
              </a:solidFill>
              <a:latin typeface="+mj-lt"/>
              <a:cs typeface="+mn-cs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4211952" y="1448736"/>
            <a:ext cx="631972" cy="1659211"/>
            <a:chOff x="3129920" y="1448736"/>
            <a:chExt cx="631972" cy="1659211"/>
          </a:xfrm>
        </p:grpSpPr>
        <p:sp>
          <p:nvSpPr>
            <p:cNvPr id="103" name="Freeform 34"/>
            <p:cNvSpPr>
              <a:spLocks/>
            </p:cNvSpPr>
            <p:nvPr/>
          </p:nvSpPr>
          <p:spPr bwMode="auto">
            <a:xfrm>
              <a:off x="3445906" y="2506341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04" name="Freeform 34"/>
            <p:cNvSpPr>
              <a:spLocks/>
            </p:cNvSpPr>
            <p:nvPr/>
          </p:nvSpPr>
          <p:spPr bwMode="auto">
            <a:xfrm>
              <a:off x="3445905" y="2939899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 rot="10800000">
              <a:off x="3129920" y="1870457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06" name="Freeform 34"/>
            <p:cNvSpPr>
              <a:spLocks/>
            </p:cNvSpPr>
            <p:nvPr/>
          </p:nvSpPr>
          <p:spPr bwMode="auto">
            <a:xfrm rot="10800000">
              <a:off x="3287913" y="1448736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117" name="Rectangle 35"/>
          <p:cNvSpPr>
            <a:spLocks noChangeArrowheads="1"/>
          </p:cNvSpPr>
          <p:nvPr/>
        </p:nvSpPr>
        <p:spPr bwMode="auto">
          <a:xfrm>
            <a:off x="4031928" y="3428998"/>
            <a:ext cx="1080144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identical paths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18" name="Rectangle 14"/>
          <p:cNvSpPr>
            <a:spLocks noChangeArrowheads="1"/>
          </p:cNvSpPr>
          <p:nvPr/>
        </p:nvSpPr>
        <p:spPr bwMode="auto">
          <a:xfrm>
            <a:off x="453635" y="1178700"/>
            <a:ext cx="156157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200" smtClean="0">
                <a:solidFill>
                  <a:schemeClr val="tx1"/>
                </a:solidFill>
                <a:latin typeface="+mj-lt"/>
              </a:rPr>
              <a:t>ideal case:</a:t>
            </a:r>
            <a:endParaRPr lang="en-GB" altLang="en-US" sz="2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728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Imagen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96952"/>
            <a:ext cx="7293484" cy="2530839"/>
          </a:xfrm>
          <a:prstGeom prst="rect">
            <a:avLst/>
          </a:prstGeom>
        </p:spPr>
      </p:pic>
      <p:pic>
        <p:nvPicPr>
          <p:cNvPr id="5" name="Picture 5" descr="cresc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6128"/>
            <a:ext cx="3211264" cy="244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bath-engl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36" y="405508"/>
            <a:ext cx="1716696" cy="244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995936" y="6492875"/>
            <a:ext cx="817754" cy="365125"/>
          </a:xfrm>
        </p:spPr>
        <p:txBody>
          <a:bodyPr/>
          <a:lstStyle/>
          <a:p>
            <a:r>
              <a:rPr lang="en-GB" dirty="0" err="1" smtClean="0"/>
              <a:t>FOiA</a:t>
            </a:r>
            <a:r>
              <a:rPr lang="en-GB" dirty="0" smtClean="0"/>
              <a:t>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38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622230" y="1987867"/>
            <a:ext cx="757775" cy="570250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3" name="Parallelogram 2"/>
          <p:cNvSpPr/>
          <p:nvPr/>
        </p:nvSpPr>
        <p:spPr bwMode="auto">
          <a:xfrm rot="5400000">
            <a:off x="1924084" y="1862374"/>
            <a:ext cx="682471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3" name="Parallelogram 12"/>
          <p:cNvSpPr/>
          <p:nvPr/>
        </p:nvSpPr>
        <p:spPr bwMode="auto">
          <a:xfrm rot="5400000" flipH="1">
            <a:off x="1924168" y="900641"/>
            <a:ext cx="682303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4" name="Parallelogram 13"/>
          <p:cNvSpPr/>
          <p:nvPr/>
        </p:nvSpPr>
        <p:spPr bwMode="auto">
          <a:xfrm rot="5400000">
            <a:off x="2063763" y="1579185"/>
            <a:ext cx="403114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5" name="Parallelogram 14"/>
          <p:cNvSpPr/>
          <p:nvPr/>
        </p:nvSpPr>
        <p:spPr bwMode="auto">
          <a:xfrm rot="5400000" flipH="1">
            <a:off x="2070207" y="1184232"/>
            <a:ext cx="390226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158059" y="1448801"/>
            <a:ext cx="281464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solidFill>
              <a:schemeClr val="tx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156521" y="1880259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158059" y="2524894"/>
            <a:ext cx="807066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158967" y="2958434"/>
            <a:ext cx="544442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 bwMode="auto">
          <a:xfrm flipH="1">
            <a:off x="7658736" y="1983468"/>
            <a:ext cx="1000667" cy="570250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3" name="Parallelogram 22"/>
          <p:cNvSpPr/>
          <p:nvPr/>
        </p:nvSpPr>
        <p:spPr bwMode="auto">
          <a:xfrm rot="16200000" flipH="1">
            <a:off x="6476240" y="1857975"/>
            <a:ext cx="682471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4" name="Parallelogram 23"/>
          <p:cNvSpPr/>
          <p:nvPr/>
        </p:nvSpPr>
        <p:spPr bwMode="auto">
          <a:xfrm rot="16200000">
            <a:off x="6476324" y="896242"/>
            <a:ext cx="682303" cy="1787293"/>
          </a:xfrm>
          <a:prstGeom prst="parallelogram">
            <a:avLst>
              <a:gd name="adj" fmla="val 79635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5" name="Parallelogram 24"/>
          <p:cNvSpPr/>
          <p:nvPr/>
        </p:nvSpPr>
        <p:spPr bwMode="auto">
          <a:xfrm rot="16200000" flipH="1">
            <a:off x="6615918" y="1574786"/>
            <a:ext cx="403114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6" name="Parallelogram 25"/>
          <p:cNvSpPr/>
          <p:nvPr/>
        </p:nvSpPr>
        <p:spPr bwMode="auto">
          <a:xfrm rot="16200000">
            <a:off x="6622362" y="1179833"/>
            <a:ext cx="390226" cy="1787293"/>
          </a:xfrm>
          <a:prstGeom prst="parallelogram">
            <a:avLst>
              <a:gd name="adj" fmla="val 63873"/>
            </a:avLst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 bwMode="auto">
          <a:xfrm flipH="1">
            <a:off x="5075995" y="1448736"/>
            <a:ext cx="848741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 bwMode="auto">
          <a:xfrm flipH="1">
            <a:off x="4844481" y="1879504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 bwMode="auto">
          <a:xfrm flipH="1">
            <a:off x="5109626" y="2525022"/>
            <a:ext cx="815109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 bwMode="auto">
          <a:xfrm flipH="1">
            <a:off x="5382931" y="2958562"/>
            <a:ext cx="540897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843829" y="1959162"/>
            <a:ext cx="307715" cy="624990"/>
            <a:chOff x="5035" y="4541"/>
            <a:chExt cx="169" cy="493"/>
          </a:xfrm>
          <a:solidFill>
            <a:srgbClr val="FFFF00"/>
          </a:solidFill>
        </p:grpSpPr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120" y="4788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 flipH="1">
              <a:off x="5035" y="4541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907431" y="1720411"/>
            <a:ext cx="631972" cy="1119633"/>
            <a:chOff x="2229800" y="1720411"/>
            <a:chExt cx="631972" cy="1119633"/>
          </a:xfrm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2545786" y="2380702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2545786" y="2671996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 rot="10800000">
              <a:off x="2229800" y="2011705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 rot="10800000">
              <a:off x="2387793" y="1720411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807551" y="1448736"/>
            <a:ext cx="631972" cy="1659211"/>
            <a:chOff x="3129920" y="1448736"/>
            <a:chExt cx="631972" cy="1659211"/>
          </a:xfrm>
        </p:grpSpPr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3445906" y="2506341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3445905" y="2939899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 rot="10800000">
              <a:off x="3129920" y="1870457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 rot="10800000">
              <a:off x="3287913" y="1448736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765835" y="1439697"/>
            <a:ext cx="473979" cy="1667005"/>
            <a:chOff x="5765835" y="1439697"/>
            <a:chExt cx="473979" cy="1667005"/>
          </a:xfrm>
        </p:grpSpPr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5923828" y="2497302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5926274" y="1875138"/>
              <a:ext cx="313540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 rot="10800000" flipH="1">
              <a:off x="5926273" y="2938654"/>
              <a:ext cx="155547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 rot="10800000">
              <a:off x="5765835" y="1439697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96" name="Rectangle 95"/>
          <p:cNvSpPr/>
          <p:nvPr/>
        </p:nvSpPr>
        <p:spPr bwMode="auto">
          <a:xfrm>
            <a:off x="4027834" y="1879504"/>
            <a:ext cx="1081793" cy="139777"/>
          </a:xfrm>
          <a:prstGeom prst="rect">
            <a:avLst/>
          </a:prstGeom>
          <a:solidFill>
            <a:schemeClr val="tx1">
              <a:lumMod val="6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1" u="none" strike="noStrike" cap="none" normalizeH="0" baseline="0" smtClean="0">
              <a:ln>
                <a:noFill/>
              </a:ln>
              <a:solidFill>
                <a:srgbClr val="330099"/>
              </a:solidFill>
              <a:effectLst/>
              <a:latin typeface="+mj-lt"/>
            </a:endParaRPr>
          </a:p>
        </p:txBody>
      </p:sp>
      <p:grpSp>
        <p:nvGrpSpPr>
          <p:cNvPr id="69" name="Group 68"/>
          <p:cNvGrpSpPr/>
          <p:nvPr/>
        </p:nvGrpSpPr>
        <p:grpSpPr>
          <a:xfrm flipV="1">
            <a:off x="3665489" y="2820716"/>
            <a:ext cx="1717443" cy="203080"/>
            <a:chOff x="3665489" y="3023795"/>
            <a:chExt cx="1717443" cy="457592"/>
          </a:xfrm>
        </p:grpSpPr>
        <p:cxnSp>
          <p:nvCxnSpPr>
            <p:cNvPr id="5" name="Curved Connector 4"/>
            <p:cNvCxnSpPr/>
            <p:nvPr/>
          </p:nvCxnSpPr>
          <p:spPr bwMode="auto">
            <a:xfrm>
              <a:off x="3665489" y="3023795"/>
              <a:ext cx="861468" cy="457592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Curved Connector 77"/>
            <p:cNvCxnSpPr/>
            <p:nvPr/>
          </p:nvCxnSpPr>
          <p:spPr bwMode="auto">
            <a:xfrm rot="10800000" flipV="1">
              <a:off x="4513114" y="3023937"/>
              <a:ext cx="869818" cy="457450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Group 7"/>
          <p:cNvGrpSpPr/>
          <p:nvPr/>
        </p:nvGrpSpPr>
        <p:grpSpPr>
          <a:xfrm>
            <a:off x="3370033" y="1178700"/>
            <a:ext cx="1705963" cy="340621"/>
            <a:chOff x="3370033" y="1178700"/>
            <a:chExt cx="1705963" cy="340621"/>
          </a:xfrm>
        </p:grpSpPr>
        <p:cxnSp>
          <p:nvCxnSpPr>
            <p:cNvPr id="79" name="Curved Connector 78"/>
            <p:cNvCxnSpPr/>
            <p:nvPr/>
          </p:nvCxnSpPr>
          <p:spPr bwMode="auto">
            <a:xfrm>
              <a:off x="4211952" y="1178700"/>
              <a:ext cx="864044" cy="340442"/>
            </a:xfrm>
            <a:prstGeom prst="curvedConnector3">
              <a:avLst/>
            </a:prstGeom>
            <a:solidFill>
              <a:schemeClr val="tx1">
                <a:lumMod val="65000"/>
              </a:schemeClr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Curved Connector 79"/>
            <p:cNvCxnSpPr/>
            <p:nvPr/>
          </p:nvCxnSpPr>
          <p:spPr bwMode="auto">
            <a:xfrm rot="10800000" flipV="1">
              <a:off x="3370033" y="1178700"/>
              <a:ext cx="864044" cy="340621"/>
            </a:xfrm>
            <a:prstGeom prst="curvedConnector3">
              <a:avLst/>
            </a:prstGeom>
            <a:solidFill>
              <a:schemeClr val="tx1">
                <a:lumMod val="65000"/>
              </a:schemeClr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1" name="Group 40"/>
          <p:cNvGrpSpPr/>
          <p:nvPr/>
        </p:nvGrpSpPr>
        <p:grpSpPr>
          <a:xfrm>
            <a:off x="3932662" y="2410385"/>
            <a:ext cx="1226268" cy="185028"/>
            <a:chOff x="3932662" y="2333341"/>
            <a:chExt cx="1226268" cy="270182"/>
          </a:xfrm>
        </p:grpSpPr>
        <p:cxnSp>
          <p:nvCxnSpPr>
            <p:cNvPr id="83" name="Curved Connector 82"/>
            <p:cNvCxnSpPr/>
            <p:nvPr/>
          </p:nvCxnSpPr>
          <p:spPr bwMode="auto">
            <a:xfrm>
              <a:off x="4248649" y="2333345"/>
              <a:ext cx="315986" cy="270178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Curved Connector 83"/>
            <p:cNvCxnSpPr/>
            <p:nvPr/>
          </p:nvCxnSpPr>
          <p:spPr bwMode="auto">
            <a:xfrm rot="10800000" flipV="1">
              <a:off x="3932662" y="2333343"/>
              <a:ext cx="338112" cy="270179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Curved Connector 88"/>
            <p:cNvCxnSpPr/>
            <p:nvPr/>
          </p:nvCxnSpPr>
          <p:spPr bwMode="auto">
            <a:xfrm>
              <a:off x="4842944" y="2333343"/>
              <a:ext cx="315986" cy="270178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Curved Connector 89"/>
            <p:cNvCxnSpPr/>
            <p:nvPr/>
          </p:nvCxnSpPr>
          <p:spPr bwMode="auto">
            <a:xfrm rot="10800000" flipV="1">
              <a:off x="4526957" y="2333341"/>
              <a:ext cx="338112" cy="270179"/>
            </a:xfrm>
            <a:prstGeom prst="curvedConnector3">
              <a:avLst/>
            </a:prstGeom>
            <a:solidFill>
              <a:srgbClr val="CC0000"/>
            </a:solidFill>
            <a:ln w="139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21" name="Rectangle 35"/>
          <p:cNvSpPr>
            <a:spLocks noChangeArrowheads="1"/>
          </p:cNvSpPr>
          <p:nvPr/>
        </p:nvSpPr>
        <p:spPr bwMode="auto">
          <a:xfrm>
            <a:off x="150201" y="3428998"/>
            <a:ext cx="108421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mode of MM core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2" name="Rectangle 35"/>
          <p:cNvSpPr>
            <a:spLocks noChangeArrowheads="1"/>
          </p:cNvSpPr>
          <p:nvPr/>
        </p:nvSpPr>
        <p:spPr bwMode="auto">
          <a:xfrm>
            <a:off x="1234420" y="3428996"/>
            <a:ext cx="1543963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err="1" smtClean="0">
                <a:solidFill>
                  <a:schemeClr val="tx1"/>
                </a:solidFill>
                <a:latin typeface="+mj-lt"/>
                <a:cs typeface="+mn-cs"/>
              </a:rPr>
              <a:t>supermode</a:t>
            </a: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 of coupled SM cores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3" name="Rectangle 35"/>
          <p:cNvSpPr>
            <a:spLocks noChangeArrowheads="1"/>
          </p:cNvSpPr>
          <p:nvPr/>
        </p:nvSpPr>
        <p:spPr bwMode="auto">
          <a:xfrm>
            <a:off x="2773677" y="3428998"/>
            <a:ext cx="143609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independent SM cores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4" name="Rectangle 35"/>
          <p:cNvSpPr>
            <a:spLocks noChangeArrowheads="1"/>
          </p:cNvSpPr>
          <p:nvPr/>
        </p:nvSpPr>
        <p:spPr bwMode="auto">
          <a:xfrm>
            <a:off x="5437036" y="3428998"/>
            <a:ext cx="1250695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phases scrambled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5" name="Rectangle 35"/>
          <p:cNvSpPr>
            <a:spLocks noChangeArrowheads="1"/>
          </p:cNvSpPr>
          <p:nvPr/>
        </p:nvSpPr>
        <p:spPr bwMode="auto">
          <a:xfrm>
            <a:off x="6552263" y="3428998"/>
            <a:ext cx="1443651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several </a:t>
            </a:r>
            <a:r>
              <a:rPr lang="en-GB" dirty="0" err="1" smtClean="0">
                <a:solidFill>
                  <a:schemeClr val="tx1"/>
                </a:solidFill>
                <a:latin typeface="+mj-lt"/>
                <a:cs typeface="+mn-cs"/>
              </a:rPr>
              <a:t>supermodes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6" name="Rectangle 35"/>
          <p:cNvSpPr>
            <a:spLocks noChangeArrowheads="1"/>
          </p:cNvSpPr>
          <p:nvPr/>
        </p:nvSpPr>
        <p:spPr bwMode="auto">
          <a:xfrm>
            <a:off x="7847922" y="3428998"/>
            <a:ext cx="900542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err="1" smtClean="0">
                <a:solidFill>
                  <a:schemeClr val="tx1"/>
                </a:solidFill>
                <a:latin typeface="+mj-lt"/>
                <a:cs typeface="+mn-cs"/>
              </a:rPr>
              <a:t>severalmodes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127" name="Rectangle 35"/>
          <p:cNvSpPr>
            <a:spLocks noChangeArrowheads="1"/>
          </p:cNvSpPr>
          <p:nvPr/>
        </p:nvSpPr>
        <p:spPr bwMode="auto">
          <a:xfrm>
            <a:off x="4031928" y="3428998"/>
            <a:ext cx="1193835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perturbed paths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7734198" y="1950650"/>
            <a:ext cx="798330" cy="624990"/>
            <a:chOff x="7597206" y="1950650"/>
            <a:chExt cx="798330" cy="624990"/>
          </a:xfrm>
        </p:grpSpPr>
        <p:grpSp>
          <p:nvGrpSpPr>
            <p:cNvPr id="65" name="Group 38"/>
            <p:cNvGrpSpPr>
              <a:grpSpLocks/>
            </p:cNvGrpSpPr>
            <p:nvPr/>
          </p:nvGrpSpPr>
          <p:grpSpPr bwMode="auto">
            <a:xfrm>
              <a:off x="7904035" y="1950650"/>
              <a:ext cx="307715" cy="624990"/>
              <a:chOff x="5035" y="4541"/>
              <a:chExt cx="169" cy="493"/>
            </a:xfrm>
            <a:solidFill>
              <a:srgbClr val="FFFF00"/>
            </a:solidFill>
          </p:grpSpPr>
          <p:sp>
            <p:nvSpPr>
              <p:cNvPr id="67" name="Freeform 39"/>
              <p:cNvSpPr>
                <a:spLocks/>
              </p:cNvSpPr>
              <p:nvPr/>
            </p:nvSpPr>
            <p:spPr bwMode="auto">
              <a:xfrm>
                <a:off x="5120" y="4788"/>
                <a:ext cx="84" cy="246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grp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68" name="Freeform 40"/>
              <p:cNvSpPr>
                <a:spLocks/>
              </p:cNvSpPr>
              <p:nvPr/>
            </p:nvSpPr>
            <p:spPr bwMode="auto">
              <a:xfrm flipH="1">
                <a:off x="5035" y="4541"/>
                <a:ext cx="85" cy="247"/>
              </a:xfrm>
              <a:custGeom>
                <a:avLst/>
                <a:gdLst>
                  <a:gd name="T0" fmla="*/ 0 w 113"/>
                  <a:gd name="T1" fmla="*/ 0 h 340"/>
                  <a:gd name="T2" fmla="*/ 48 w 113"/>
                  <a:gd name="T3" fmla="*/ 65 h 340"/>
                  <a:gd name="T4" fmla="*/ 0 w 113"/>
                  <a:gd name="T5" fmla="*/ 130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grp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</p:grpSp>
        <p:sp>
          <p:nvSpPr>
            <p:cNvPr id="128" name="Freeform 32"/>
            <p:cNvSpPr>
              <a:spLocks/>
            </p:cNvSpPr>
            <p:nvPr/>
          </p:nvSpPr>
          <p:spPr bwMode="auto">
            <a:xfrm>
              <a:off x="8227414" y="1983022"/>
              <a:ext cx="168122" cy="592617"/>
            </a:xfrm>
            <a:custGeom>
              <a:avLst/>
              <a:gdLst>
                <a:gd name="T0" fmla="*/ 0 w 113"/>
                <a:gd name="T1" fmla="*/ 0 h 340"/>
                <a:gd name="T2" fmla="*/ 385 w 113"/>
                <a:gd name="T3" fmla="*/ 69 h 340"/>
                <a:gd name="T4" fmla="*/ 0 w 113"/>
                <a:gd name="T5" fmla="*/ 13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grpSp>
          <p:nvGrpSpPr>
            <p:cNvPr id="129" name="Group 33"/>
            <p:cNvGrpSpPr>
              <a:grpSpLocks/>
            </p:cNvGrpSpPr>
            <p:nvPr/>
          </p:nvGrpSpPr>
          <p:grpSpPr bwMode="auto">
            <a:xfrm>
              <a:off x="7597206" y="1962849"/>
              <a:ext cx="348270" cy="598305"/>
              <a:chOff x="4242" y="1253"/>
              <a:chExt cx="169" cy="737"/>
            </a:xfrm>
            <a:solidFill>
              <a:srgbClr val="FFFF00"/>
            </a:solidFill>
          </p:grpSpPr>
          <p:sp>
            <p:nvSpPr>
              <p:cNvPr id="130" name="Freeform 34"/>
              <p:cNvSpPr>
                <a:spLocks/>
              </p:cNvSpPr>
              <p:nvPr/>
            </p:nvSpPr>
            <p:spPr bwMode="auto">
              <a:xfrm>
                <a:off x="4327" y="1500"/>
                <a:ext cx="84" cy="246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grp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31" name="Freeform 35"/>
              <p:cNvSpPr>
                <a:spLocks/>
              </p:cNvSpPr>
              <p:nvPr/>
            </p:nvSpPr>
            <p:spPr bwMode="auto">
              <a:xfrm flipH="1">
                <a:off x="4242" y="1745"/>
                <a:ext cx="85" cy="245"/>
              </a:xfrm>
              <a:custGeom>
                <a:avLst/>
                <a:gdLst>
                  <a:gd name="T0" fmla="*/ 0 w 113"/>
                  <a:gd name="T1" fmla="*/ 0 h 340"/>
                  <a:gd name="T2" fmla="*/ 48 w 113"/>
                  <a:gd name="T3" fmla="*/ 64 h 340"/>
                  <a:gd name="T4" fmla="*/ 0 w 113"/>
                  <a:gd name="T5" fmla="*/ 128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grp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32" name="Freeform 36"/>
              <p:cNvSpPr>
                <a:spLocks/>
              </p:cNvSpPr>
              <p:nvPr/>
            </p:nvSpPr>
            <p:spPr bwMode="auto">
              <a:xfrm flipH="1">
                <a:off x="4242" y="1253"/>
                <a:ext cx="85" cy="247"/>
              </a:xfrm>
              <a:custGeom>
                <a:avLst/>
                <a:gdLst>
                  <a:gd name="T0" fmla="*/ 0 w 113"/>
                  <a:gd name="T1" fmla="*/ 0 h 340"/>
                  <a:gd name="T2" fmla="*/ 48 w 113"/>
                  <a:gd name="T3" fmla="*/ 65 h 340"/>
                  <a:gd name="T4" fmla="*/ 0 w 113"/>
                  <a:gd name="T5" fmla="*/ 130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grp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3902765" y="1110534"/>
            <a:ext cx="849259" cy="1794205"/>
            <a:chOff x="3902765" y="1110534"/>
            <a:chExt cx="849259" cy="1794205"/>
          </a:xfrm>
        </p:grpSpPr>
        <p:sp>
          <p:nvSpPr>
            <p:cNvPr id="134" name="Freeform 34"/>
            <p:cNvSpPr>
              <a:spLocks/>
            </p:cNvSpPr>
            <p:nvPr/>
          </p:nvSpPr>
          <p:spPr bwMode="auto">
            <a:xfrm>
              <a:off x="4256014" y="2326364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35" name="Freeform 34"/>
            <p:cNvSpPr>
              <a:spLocks/>
            </p:cNvSpPr>
            <p:nvPr/>
          </p:nvSpPr>
          <p:spPr bwMode="auto">
            <a:xfrm>
              <a:off x="4448940" y="2736691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36" name="Freeform 34"/>
            <p:cNvSpPr>
              <a:spLocks/>
            </p:cNvSpPr>
            <p:nvPr/>
          </p:nvSpPr>
          <p:spPr bwMode="auto">
            <a:xfrm rot="10800000">
              <a:off x="4436038" y="1870457"/>
              <a:ext cx="315986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 rot="10800000">
              <a:off x="3902765" y="1110534"/>
              <a:ext cx="157993" cy="168048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659045" y="1711457"/>
            <a:ext cx="490700" cy="1121351"/>
            <a:chOff x="6659045" y="1711457"/>
            <a:chExt cx="490700" cy="1121351"/>
          </a:xfrm>
        </p:grpSpPr>
        <p:grpSp>
          <p:nvGrpSpPr>
            <p:cNvPr id="73" name="Group 72"/>
            <p:cNvGrpSpPr/>
            <p:nvPr/>
          </p:nvGrpSpPr>
          <p:grpSpPr>
            <a:xfrm>
              <a:off x="6659045" y="1711457"/>
              <a:ext cx="157994" cy="1119633"/>
              <a:chOff x="6784772" y="1701082"/>
              <a:chExt cx="217552" cy="1119633"/>
            </a:xfrm>
          </p:grpSpPr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6863770" y="2361373"/>
                <a:ext cx="138554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 flipH="1">
                <a:off x="6784773" y="2652667"/>
                <a:ext cx="78997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63" name="Freeform 34"/>
              <p:cNvSpPr>
                <a:spLocks/>
              </p:cNvSpPr>
              <p:nvPr/>
            </p:nvSpPr>
            <p:spPr bwMode="auto">
              <a:xfrm rot="10800000" flipH="1">
                <a:off x="6863770" y="1992376"/>
                <a:ext cx="138554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64" name="Freeform 34"/>
              <p:cNvSpPr>
                <a:spLocks/>
              </p:cNvSpPr>
              <p:nvPr/>
            </p:nvSpPr>
            <p:spPr bwMode="auto">
              <a:xfrm rot="10800000">
                <a:off x="6784772" y="1701082"/>
                <a:ext cx="78997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6991752" y="1713175"/>
              <a:ext cx="157993" cy="1119633"/>
              <a:chOff x="2229800" y="1720411"/>
              <a:chExt cx="631972" cy="1119633"/>
            </a:xfrm>
          </p:grpSpPr>
          <p:sp>
            <p:nvSpPr>
              <p:cNvPr id="139" name="Freeform 34"/>
              <p:cNvSpPr>
                <a:spLocks/>
              </p:cNvSpPr>
              <p:nvPr/>
            </p:nvSpPr>
            <p:spPr bwMode="auto">
              <a:xfrm>
                <a:off x="2545786" y="2380702"/>
                <a:ext cx="315986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0" name="Freeform 34"/>
              <p:cNvSpPr>
                <a:spLocks/>
              </p:cNvSpPr>
              <p:nvPr/>
            </p:nvSpPr>
            <p:spPr bwMode="auto">
              <a:xfrm>
                <a:off x="2545786" y="2671996"/>
                <a:ext cx="157993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1" name="Freeform 34"/>
              <p:cNvSpPr>
                <a:spLocks/>
              </p:cNvSpPr>
              <p:nvPr/>
            </p:nvSpPr>
            <p:spPr bwMode="auto">
              <a:xfrm rot="10800000">
                <a:off x="2229800" y="2011705"/>
                <a:ext cx="315986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2" name="Freeform 34"/>
              <p:cNvSpPr>
                <a:spLocks/>
              </p:cNvSpPr>
              <p:nvPr/>
            </p:nvSpPr>
            <p:spPr bwMode="auto">
              <a:xfrm rot="10800000">
                <a:off x="2387793" y="1720411"/>
                <a:ext cx="157993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6864569" y="1713175"/>
              <a:ext cx="78197" cy="1119633"/>
              <a:chOff x="6864569" y="1713175"/>
              <a:chExt cx="138556" cy="1119633"/>
            </a:xfrm>
          </p:grpSpPr>
          <p:sp>
            <p:nvSpPr>
              <p:cNvPr id="144" name="Freeform 34"/>
              <p:cNvSpPr>
                <a:spLocks/>
              </p:cNvSpPr>
              <p:nvPr/>
            </p:nvSpPr>
            <p:spPr bwMode="auto">
              <a:xfrm>
                <a:off x="6864571" y="2373466"/>
                <a:ext cx="138554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5" name="Freeform 34"/>
              <p:cNvSpPr>
                <a:spLocks/>
              </p:cNvSpPr>
              <p:nvPr/>
            </p:nvSpPr>
            <p:spPr bwMode="auto">
              <a:xfrm>
                <a:off x="6864570" y="2664760"/>
                <a:ext cx="78194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6" name="Freeform 34"/>
              <p:cNvSpPr>
                <a:spLocks/>
              </p:cNvSpPr>
              <p:nvPr/>
            </p:nvSpPr>
            <p:spPr bwMode="auto">
              <a:xfrm rot="10800000" flipH="1">
                <a:off x="6864571" y="2004469"/>
                <a:ext cx="138554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  <p:sp>
            <p:nvSpPr>
              <p:cNvPr id="147" name="Freeform 34"/>
              <p:cNvSpPr>
                <a:spLocks/>
              </p:cNvSpPr>
              <p:nvPr/>
            </p:nvSpPr>
            <p:spPr bwMode="auto">
              <a:xfrm rot="10800000" flipH="1">
                <a:off x="6864569" y="1713175"/>
                <a:ext cx="78196" cy="168048"/>
              </a:xfrm>
              <a:custGeom>
                <a:avLst/>
                <a:gdLst>
                  <a:gd name="T0" fmla="*/ 0 w 113"/>
                  <a:gd name="T1" fmla="*/ 0 h 340"/>
                  <a:gd name="T2" fmla="*/ 46 w 113"/>
                  <a:gd name="T3" fmla="*/ 64 h 340"/>
                  <a:gd name="T4" fmla="*/ 0 w 113"/>
                  <a:gd name="T5" fmla="*/ 129 h 3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40">
                    <a:moveTo>
                      <a:pt x="0" y="0"/>
                    </a:moveTo>
                    <a:cubicBezTo>
                      <a:pt x="56" y="56"/>
                      <a:pt x="113" y="113"/>
                      <a:pt x="113" y="170"/>
                    </a:cubicBezTo>
                    <a:cubicBezTo>
                      <a:pt x="113" y="227"/>
                      <a:pt x="56" y="283"/>
                      <a:pt x="0" y="340"/>
                    </a:cubicBezTo>
                  </a:path>
                </a:pathLst>
              </a:custGeom>
              <a:solidFill>
                <a:srgbClr val="FFFF00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en-GB">
                  <a:latin typeface="+mj-lt"/>
                </a:endParaRPr>
              </a:p>
            </p:txBody>
          </p:sp>
        </p:grpSp>
      </p:grpSp>
      <p:sp>
        <p:nvSpPr>
          <p:cNvPr id="1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smtClean="0">
                <a:solidFill>
                  <a:schemeClr val="tx1"/>
                </a:solidFill>
              </a:rPr>
              <a:t>Propagation between two lanterns</a:t>
            </a:r>
          </a:p>
        </p:txBody>
      </p:sp>
      <p:sp>
        <p:nvSpPr>
          <p:cNvPr id="152" name="Rectangle 13"/>
          <p:cNvSpPr>
            <a:spLocks noChangeArrowheads="1"/>
          </p:cNvSpPr>
          <p:nvPr/>
        </p:nvSpPr>
        <p:spPr bwMode="auto">
          <a:xfrm>
            <a:off x="971520" y="4509144"/>
            <a:ext cx="7488238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smtClean="0">
                <a:solidFill>
                  <a:schemeClr val="tx1"/>
                </a:solidFill>
                <a:latin typeface="+mj-lt"/>
              </a:rPr>
              <a:t>mode spectrum: scrambled, uniformly filled, insensitive to input</a:t>
            </a:r>
            <a:endParaRPr lang="en-GB" sz="2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3" name="Rectangle 13"/>
          <p:cNvSpPr>
            <a:spLocks noChangeArrowheads="1"/>
          </p:cNvSpPr>
          <p:nvPr/>
        </p:nvSpPr>
        <p:spPr bwMode="auto">
          <a:xfrm>
            <a:off x="971520" y="4959204"/>
            <a:ext cx="7488238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smtClean="0">
                <a:solidFill>
                  <a:schemeClr val="tx1"/>
                </a:solidFill>
                <a:latin typeface="+mj-lt"/>
              </a:rPr>
              <a:t>losses: MM transmission line with SM performance</a:t>
            </a:r>
            <a:endParaRPr lang="en-GB" sz="2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4" name="Rectangle 13"/>
          <p:cNvSpPr>
            <a:spLocks noChangeArrowheads="1"/>
          </p:cNvSpPr>
          <p:nvPr/>
        </p:nvSpPr>
        <p:spPr bwMode="auto">
          <a:xfrm>
            <a:off x="431448" y="5499276"/>
            <a:ext cx="4794315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mode-number</a:t>
            </a:r>
            <a:r>
              <a:rPr lang="en-GB" sz="2200" u="sng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matching</a:t>
            </a:r>
            <a:endParaRPr lang="en-GB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9" name="Rectangle 14"/>
          <p:cNvSpPr>
            <a:spLocks noChangeArrowheads="1"/>
          </p:cNvSpPr>
          <p:nvPr/>
        </p:nvSpPr>
        <p:spPr bwMode="auto">
          <a:xfrm>
            <a:off x="453635" y="1178700"/>
            <a:ext cx="156157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200" smtClean="0">
                <a:solidFill>
                  <a:schemeClr val="tx1"/>
                </a:solidFill>
                <a:latin typeface="+mj-lt"/>
              </a:rPr>
              <a:t>realistic case:</a:t>
            </a:r>
            <a:endParaRPr lang="en-GB" altLang="en-US" sz="2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2" name="Rectangle 57"/>
          <p:cNvSpPr>
            <a:spLocks noChangeArrowheads="1"/>
          </p:cNvSpPr>
          <p:nvPr/>
        </p:nvSpPr>
        <p:spPr bwMode="auto">
          <a:xfrm>
            <a:off x="217191" y="6088661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5" name="TextBox 94"/>
              <p:cNvSpPr txBox="1"/>
              <p:nvPr/>
            </p:nvSpPr>
            <p:spPr>
              <a:xfrm>
                <a:off x="3774177" y="5405900"/>
                <a:ext cx="2603635" cy="618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0" dirty="0" smtClean="0">
                    <a:latin typeface="+mj-lt"/>
                  </a:rPr>
                  <a:t>N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/>
                        <a:ea typeface="Cambria Math"/>
                      </a:rPr>
                      <m:t>≈</m:t>
                    </m:r>
                    <m:f>
                      <m:fPr>
                        <m:ctrlPr>
                          <a:rPr lang="en-GB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  <m:t>𝑉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GB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000" dirty="0" smtClean="0">
                    <a:latin typeface="+mj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i="1" smtClean="0">
                                <a:latin typeface="Cambria Math"/>
                              </a:rPr>
                              <m:t>𝜋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𝑁𝐴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GB" sz="2000" b="0" i="1" smtClean="0"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en-GB" sz="20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𝜆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GB" sz="2000" dirty="0">
                  <a:latin typeface="+mj-lt"/>
                </a:endParaRPr>
              </a:p>
            </p:txBody>
          </p:sp>
        </mc:Choice>
        <mc:Fallback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177" y="5405900"/>
                <a:ext cx="2603635" cy="618311"/>
              </a:xfrm>
              <a:prstGeom prst="rect">
                <a:avLst/>
              </a:prstGeom>
              <a:blipFill rotWithShape="1">
                <a:blip r:embed="rId3"/>
                <a:stretch>
                  <a:fillRect l="-23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818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126" grpId="0"/>
      <p:bldP spid="152" grpId="0"/>
      <p:bldP spid="153" grpId="0"/>
      <p:bldP spid="154" grpId="0"/>
      <p:bldP spid="102" grpId="0"/>
      <p:bldP spid="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practical schemat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24" y="1745493"/>
            <a:ext cx="4353181" cy="990278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41" t="17573" r="32691" b="15255"/>
          <a:stretch/>
        </p:blipFill>
        <p:spPr bwMode="auto">
          <a:xfrm flipH="1" flipV="1">
            <a:off x="6282228" y="1565628"/>
            <a:ext cx="616918" cy="1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2" descr="C:\My Documents\publications\1203 oe lantern\DSCN887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9" r="13892"/>
          <a:stretch/>
        </p:blipFill>
        <p:spPr bwMode="auto">
          <a:xfrm>
            <a:off x="8291801" y="1931084"/>
            <a:ext cx="510763" cy="61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C:\My Documents\publications\1203 oe lantern\DSCN877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t="4921" r="12155"/>
          <a:stretch/>
        </p:blipFill>
        <p:spPr bwMode="auto">
          <a:xfrm rot="5400000">
            <a:off x="4714126" y="1500850"/>
            <a:ext cx="1476614" cy="147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5" t="20182" r="71676" b="12645"/>
          <a:stretch/>
        </p:blipFill>
        <p:spPr bwMode="auto">
          <a:xfrm flipH="1" flipV="1">
            <a:off x="6810504" y="1565632"/>
            <a:ext cx="505209" cy="135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6" t="17082" r="44845" b="15746"/>
          <a:stretch/>
        </p:blipFill>
        <p:spPr bwMode="auto">
          <a:xfrm flipH="1" flipV="1">
            <a:off x="7150866" y="1565630"/>
            <a:ext cx="505208" cy="1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4" t="17931" r="34738" b="14929"/>
          <a:stretch/>
        </p:blipFill>
        <p:spPr bwMode="auto">
          <a:xfrm flipH="1" flipV="1">
            <a:off x="7510914" y="1565632"/>
            <a:ext cx="505207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1" t="17931" r="54045" b="14929"/>
          <a:stretch/>
        </p:blipFill>
        <p:spPr bwMode="auto">
          <a:xfrm flipH="1" flipV="1">
            <a:off x="7870962" y="1565631"/>
            <a:ext cx="360048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Rectangle 57"/>
          <p:cNvSpPr>
            <a:spLocks noChangeArrowheads="1"/>
          </p:cNvSpPr>
          <p:nvPr/>
        </p:nvSpPr>
        <p:spPr bwMode="auto">
          <a:xfrm>
            <a:off x="285135" y="6059334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755650" y="415925"/>
            <a:ext cx="756126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altLang="en-US" sz="2800" b="1" i="1" kern="0" smtClean="0">
                <a:solidFill>
                  <a:schemeClr val="tx1"/>
                </a:solidFill>
                <a:latin typeface="Gill Sans MT" panose="020B0502020104020203" pitchFamily="34" charset="0"/>
              </a:rPr>
              <a:t>Multicore fibre terminated with lanterns</a:t>
            </a: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774254" y="1228008"/>
            <a:ext cx="74882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Gill Sans MT" panose="020B0502020104020203" pitchFamily="34" charset="0"/>
              </a:rPr>
              <a:t>more compact MM FBG:</a:t>
            </a:r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40" name="Picture 5" descr="C:\My Documents\results\1010 collapse f-doped\20101021 mode scrambling\01 direct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r="46886"/>
          <a:stretch>
            <a:fillRect/>
          </a:stretch>
        </p:blipFill>
        <p:spPr bwMode="auto">
          <a:xfrm>
            <a:off x="768350" y="3601884"/>
            <a:ext cx="12827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1069975" y="5859309"/>
            <a:ext cx="134143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Gill Sans MT" panose="020B0502020104020203" pitchFamily="34" charset="0"/>
              </a:rPr>
              <a:t>input</a:t>
            </a:r>
          </a:p>
        </p:txBody>
      </p:sp>
      <p:sp>
        <p:nvSpPr>
          <p:cNvPr id="74" name="Rectangle 13"/>
          <p:cNvSpPr>
            <a:spLocks noChangeArrowheads="1"/>
          </p:cNvSpPr>
          <p:nvPr/>
        </p:nvSpPr>
        <p:spPr bwMode="auto">
          <a:xfrm>
            <a:off x="774254" y="3118260"/>
            <a:ext cx="74882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Gill Sans MT" panose="020B0502020104020203" pitchFamily="34" charset="0"/>
              </a:rPr>
              <a:t>mode scrambler:</a:t>
            </a:r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520700" y="1740922"/>
            <a:ext cx="8066088" cy="630238"/>
            <a:chOff x="520700" y="2997605"/>
            <a:chExt cx="8066088" cy="630238"/>
          </a:xfrm>
        </p:grpSpPr>
        <p:sp>
          <p:nvSpPr>
            <p:cNvPr id="78" name="Rectangle 9"/>
            <p:cNvSpPr>
              <a:spLocks noChangeArrowheads="1"/>
            </p:cNvSpPr>
            <p:nvPr/>
          </p:nvSpPr>
          <p:spPr bwMode="auto">
            <a:xfrm>
              <a:off x="520700" y="2997605"/>
              <a:ext cx="8066088" cy="630238"/>
            </a:xfrm>
            <a:prstGeom prst="rect">
              <a:avLst/>
            </a:prstGeom>
            <a:solidFill>
              <a:schemeClr val="tx1"/>
            </a:solidFill>
            <a:ln w="190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590061" y="3153164"/>
              <a:ext cx="7905312" cy="319119"/>
              <a:chOff x="590061" y="4732796"/>
              <a:chExt cx="7905312" cy="319119"/>
            </a:xfrm>
          </p:grpSpPr>
          <p:pic>
            <p:nvPicPr>
              <p:cNvPr id="80" name="Picture 79" descr="practical schematic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225" t="21866" r="7059" b="15488"/>
              <a:stretch/>
            </p:blipFill>
            <p:spPr bwMode="auto">
              <a:xfrm>
                <a:off x="7999715" y="4732796"/>
                <a:ext cx="495658" cy="316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1" name="Picture 34" descr="practical schematic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344" t="22413" r="78566" b="14941"/>
              <a:stretch/>
            </p:blipFill>
            <p:spPr bwMode="auto">
              <a:xfrm>
                <a:off x="590061" y="4733021"/>
                <a:ext cx="511522" cy="316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" name="Picture 34" descr="practical schematic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299" t="22413" r="78566" b="14941"/>
              <a:stretch/>
            </p:blipFill>
            <p:spPr bwMode="auto">
              <a:xfrm>
                <a:off x="971520" y="4735720"/>
                <a:ext cx="7096561" cy="316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5" name="Rectangle 57"/>
          <p:cNvSpPr>
            <a:spLocks noChangeArrowheads="1"/>
          </p:cNvSpPr>
          <p:nvPr/>
        </p:nvSpPr>
        <p:spPr bwMode="auto">
          <a:xfrm>
            <a:off x="315613" y="6124305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755650" y="415925"/>
            <a:ext cx="756126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altLang="en-US" sz="2800" b="1" i="1" kern="0" smtClean="0">
                <a:solidFill>
                  <a:schemeClr val="tx1"/>
                </a:solidFill>
                <a:latin typeface="Gill Sans MT" panose="020B0502020104020203" pitchFamily="34" charset="0"/>
              </a:rPr>
              <a:t>Step-index MMF</a:t>
            </a:r>
          </a:p>
        </p:txBody>
      </p:sp>
      <p:pic>
        <p:nvPicPr>
          <p:cNvPr id="40" name="Picture 5" descr="C:\My Documents\results\1010 collapse f-doped\20101021 mode scrambling\01 direc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r="46886"/>
          <a:stretch>
            <a:fillRect/>
          </a:stretch>
        </p:blipFill>
        <p:spPr bwMode="auto">
          <a:xfrm>
            <a:off x="768350" y="3235230"/>
            <a:ext cx="12827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1069975" y="5859309"/>
            <a:ext cx="134143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Gill Sans MT" panose="020B0502020104020203" pitchFamily="34" charset="0"/>
              </a:rPr>
              <a:t>input</a:t>
            </a:r>
          </a:p>
        </p:txBody>
      </p:sp>
      <p:sp>
        <p:nvSpPr>
          <p:cNvPr id="74" name="Rectangle 13"/>
          <p:cNvSpPr>
            <a:spLocks noChangeArrowheads="1"/>
          </p:cNvSpPr>
          <p:nvPr/>
        </p:nvSpPr>
        <p:spPr bwMode="auto">
          <a:xfrm>
            <a:off x="774254" y="2751606"/>
            <a:ext cx="74882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Gill Sans MT" panose="020B0502020104020203" pitchFamily="34" charset="0"/>
              </a:rPr>
              <a:t>mode scrambler:</a:t>
            </a:r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2861772" y="5867247"/>
            <a:ext cx="32432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step-index MMF</a:t>
            </a:r>
            <a:endParaRPr lang="en-GB" alt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86" name="Line 40"/>
          <p:cNvSpPr>
            <a:spLocks noChangeShapeType="1"/>
          </p:cNvSpPr>
          <p:nvPr/>
        </p:nvSpPr>
        <p:spPr bwMode="auto">
          <a:xfrm flipV="1">
            <a:off x="4301964" y="228129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87" name="Line 41"/>
          <p:cNvSpPr>
            <a:spLocks noChangeShapeType="1"/>
          </p:cNvSpPr>
          <p:nvPr/>
        </p:nvSpPr>
        <p:spPr bwMode="auto">
          <a:xfrm flipV="1">
            <a:off x="3761892" y="139056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89" name="Line 40"/>
          <p:cNvSpPr>
            <a:spLocks noChangeShapeType="1"/>
          </p:cNvSpPr>
          <p:nvPr/>
        </p:nvSpPr>
        <p:spPr bwMode="auto">
          <a:xfrm flipV="1">
            <a:off x="5382108" y="226655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90" name="Line 41"/>
          <p:cNvSpPr>
            <a:spLocks noChangeShapeType="1"/>
          </p:cNvSpPr>
          <p:nvPr/>
        </p:nvSpPr>
        <p:spPr bwMode="auto">
          <a:xfrm flipV="1">
            <a:off x="4842036" y="137581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2" name="media 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47607" y="3235229"/>
            <a:ext cx="2891367" cy="216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5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 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0112" y="3599492"/>
            <a:ext cx="2894555" cy="2170916"/>
          </a:xfrm>
          <a:prstGeom prst="rect">
            <a:avLst/>
          </a:prstGeom>
        </p:spPr>
      </p:pic>
      <p:grpSp>
        <p:nvGrpSpPr>
          <p:cNvPr id="42" name="Group 10"/>
          <p:cNvGrpSpPr>
            <a:grpSpLocks/>
          </p:cNvGrpSpPr>
          <p:nvPr/>
        </p:nvGrpSpPr>
        <p:grpSpPr bwMode="auto">
          <a:xfrm>
            <a:off x="520700" y="1740922"/>
            <a:ext cx="8066088" cy="630238"/>
            <a:chOff x="521460" y="1898796"/>
            <a:chExt cx="8065804" cy="629370"/>
          </a:xfrm>
        </p:grpSpPr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521460" y="1898796"/>
              <a:ext cx="8065804" cy="629370"/>
            </a:xfrm>
            <a:prstGeom prst="rect">
              <a:avLst/>
            </a:prstGeom>
            <a:solidFill>
              <a:schemeClr val="tx1"/>
            </a:solidFill>
            <a:ln w="190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45" name="Group 8"/>
            <p:cNvGrpSpPr>
              <a:grpSpLocks/>
            </p:cNvGrpSpPr>
            <p:nvPr/>
          </p:nvGrpSpPr>
          <p:grpSpPr bwMode="auto">
            <a:xfrm>
              <a:off x="593834" y="1980003"/>
              <a:ext cx="7921056" cy="466957"/>
              <a:chOff x="611472" y="4643447"/>
              <a:chExt cx="7921054" cy="557687"/>
            </a:xfrm>
          </p:grpSpPr>
          <p:pic>
            <p:nvPicPr>
              <p:cNvPr id="46" name="Picture 34" descr="practical schematic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995" t="7358" r="55928"/>
              <a:stretch>
                <a:fillRect/>
              </a:stretch>
            </p:blipFill>
            <p:spPr bwMode="auto">
              <a:xfrm>
                <a:off x="1961652" y="4643447"/>
                <a:ext cx="5310707" cy="5576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9" name="Group 6"/>
              <p:cNvGrpSpPr>
                <a:grpSpLocks/>
              </p:cNvGrpSpPr>
              <p:nvPr/>
            </p:nvGrpSpPr>
            <p:grpSpPr bwMode="auto">
              <a:xfrm>
                <a:off x="7104940" y="4643450"/>
                <a:ext cx="1427586" cy="557684"/>
                <a:chOff x="3851780" y="4643449"/>
                <a:chExt cx="1427587" cy="557684"/>
              </a:xfrm>
            </p:grpSpPr>
            <p:pic>
              <p:nvPicPr>
                <p:cNvPr id="64" name="Picture 34" descr="practical schematic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573" t="7358" r="6683"/>
                <a:stretch>
                  <a:fillRect/>
                </a:stretch>
              </p:blipFill>
              <p:spPr bwMode="auto">
                <a:xfrm>
                  <a:off x="3851780" y="4643449"/>
                  <a:ext cx="1427586" cy="557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5" name="Rectangle 22"/>
                <p:cNvSpPr>
                  <a:spLocks noChangeArrowheads="1"/>
                </p:cNvSpPr>
                <p:nvPr/>
              </p:nvSpPr>
              <p:spPr bwMode="auto">
                <a:xfrm>
                  <a:off x="4294645" y="4643449"/>
                  <a:ext cx="984722" cy="4572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66" name="Rectangle 23"/>
                <p:cNvSpPr>
                  <a:spLocks noChangeArrowheads="1"/>
                </p:cNvSpPr>
                <p:nvPr/>
              </p:nvSpPr>
              <p:spPr bwMode="auto">
                <a:xfrm>
                  <a:off x="4928387" y="4644161"/>
                  <a:ext cx="257761" cy="9001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  <p:grpSp>
            <p:nvGrpSpPr>
              <p:cNvPr id="60" name="Group 7"/>
              <p:cNvGrpSpPr>
                <a:grpSpLocks/>
              </p:cNvGrpSpPr>
              <p:nvPr/>
            </p:nvGrpSpPr>
            <p:grpSpPr bwMode="auto">
              <a:xfrm>
                <a:off x="611472" y="4643449"/>
                <a:ext cx="1412264" cy="557683"/>
                <a:chOff x="1150938" y="4643449"/>
                <a:chExt cx="1412264" cy="557683"/>
              </a:xfrm>
            </p:grpSpPr>
            <p:pic>
              <p:nvPicPr>
                <p:cNvPr id="61" name="Picture 34" descr="practical schematic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344" t="7475" r="57275"/>
                <a:stretch>
                  <a:fillRect/>
                </a:stretch>
              </p:blipFill>
              <p:spPr bwMode="auto">
                <a:xfrm>
                  <a:off x="1150938" y="4644162"/>
                  <a:ext cx="1412264" cy="556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2" name="Rectangle 3"/>
                <p:cNvSpPr>
                  <a:spLocks noChangeArrowheads="1"/>
                </p:cNvSpPr>
                <p:nvPr/>
              </p:nvSpPr>
              <p:spPr bwMode="auto">
                <a:xfrm>
                  <a:off x="1659426" y="4643449"/>
                  <a:ext cx="482250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63" name="Rectangle 24"/>
                <p:cNvSpPr>
                  <a:spLocks noChangeArrowheads="1"/>
                </p:cNvSpPr>
                <p:nvPr/>
              </p:nvSpPr>
              <p:spPr bwMode="auto">
                <a:xfrm>
                  <a:off x="1691616" y="4643450"/>
                  <a:ext cx="257761" cy="9072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</p:grpSp>
      </p:grpSp>
      <p:pic>
        <p:nvPicPr>
          <p:cNvPr id="32" name="Picture 4" descr="C:\My Documents\results\1010 collapse f-doped\20101021 mode scrambling\02 via corning mmf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3399" r="4651" b="7669"/>
          <a:stretch/>
        </p:blipFill>
        <p:spPr bwMode="auto">
          <a:xfrm>
            <a:off x="2347607" y="3601884"/>
            <a:ext cx="2764465" cy="216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755650" y="415925"/>
            <a:ext cx="756126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altLang="en-US" sz="2800" b="1" i="1" kern="0" smtClean="0">
                <a:solidFill>
                  <a:schemeClr val="tx1"/>
                </a:solidFill>
                <a:latin typeface="Gill Sans MT" panose="020B0502020104020203" pitchFamily="34" charset="0"/>
              </a:rPr>
              <a:t>Lantern-terminated MCF</a:t>
            </a:r>
          </a:p>
        </p:txBody>
      </p:sp>
      <p:pic>
        <p:nvPicPr>
          <p:cNvPr id="40" name="Picture 5" descr="C:\My Documents\results\1010 collapse f-doped\20101021 mode scrambling\01 direc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r="46886"/>
          <a:stretch>
            <a:fillRect/>
          </a:stretch>
        </p:blipFill>
        <p:spPr bwMode="auto">
          <a:xfrm>
            <a:off x="768350" y="3601884"/>
            <a:ext cx="12827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1069975" y="5859309"/>
            <a:ext cx="134143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Gill Sans MT" panose="020B0502020104020203" pitchFamily="34" charset="0"/>
              </a:rPr>
              <a:t>input</a:t>
            </a:r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6098385" y="5867247"/>
            <a:ext cx="2254119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Gill Sans MT" panose="020B0502020104020203" pitchFamily="34" charset="0"/>
              </a:rPr>
              <a:t>MCF with </a:t>
            </a:r>
            <a:r>
              <a:rPr lang="en-GB" alt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lanterns</a:t>
            </a:r>
            <a:endParaRPr lang="en-GB" alt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74" name="Rectangle 13"/>
          <p:cNvSpPr>
            <a:spLocks noChangeArrowheads="1"/>
          </p:cNvSpPr>
          <p:nvPr/>
        </p:nvSpPr>
        <p:spPr bwMode="auto">
          <a:xfrm>
            <a:off x="774254" y="3118260"/>
            <a:ext cx="74882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Gill Sans MT" panose="020B0502020104020203" pitchFamily="34" charset="0"/>
              </a:rPr>
              <a:t>mode scrambler:</a:t>
            </a:r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2861772" y="5867247"/>
            <a:ext cx="32432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step-index MMF</a:t>
            </a:r>
            <a:endParaRPr lang="en-GB" alt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67" name="Line 40"/>
          <p:cNvSpPr>
            <a:spLocks noChangeShapeType="1"/>
          </p:cNvSpPr>
          <p:nvPr/>
        </p:nvSpPr>
        <p:spPr bwMode="auto">
          <a:xfrm flipV="1">
            <a:off x="4301964" y="228129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68" name="Line 41"/>
          <p:cNvSpPr>
            <a:spLocks noChangeShapeType="1"/>
          </p:cNvSpPr>
          <p:nvPr/>
        </p:nvSpPr>
        <p:spPr bwMode="auto">
          <a:xfrm flipV="1">
            <a:off x="3761892" y="139056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69" name="Line 40"/>
          <p:cNvSpPr>
            <a:spLocks noChangeShapeType="1"/>
          </p:cNvSpPr>
          <p:nvPr/>
        </p:nvSpPr>
        <p:spPr bwMode="auto">
          <a:xfrm flipV="1">
            <a:off x="5382108" y="226655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70" name="Line 41"/>
          <p:cNvSpPr>
            <a:spLocks noChangeShapeType="1"/>
          </p:cNvSpPr>
          <p:nvPr/>
        </p:nvSpPr>
        <p:spPr bwMode="auto">
          <a:xfrm flipV="1">
            <a:off x="4842036" y="137581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5" name="Rectangle 57"/>
          <p:cNvSpPr>
            <a:spLocks noChangeArrowheads="1"/>
          </p:cNvSpPr>
          <p:nvPr/>
        </p:nvSpPr>
        <p:spPr bwMode="auto">
          <a:xfrm>
            <a:off x="315613" y="6124305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Gill Sans MT" panose="020B0502020104020203" pitchFamily="34" charset="0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33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20700" y="1740922"/>
            <a:ext cx="8066088" cy="630238"/>
            <a:chOff x="521460" y="1898796"/>
            <a:chExt cx="8065804" cy="629370"/>
          </a:xfrm>
        </p:grpSpPr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521460" y="1898796"/>
              <a:ext cx="8065804" cy="629370"/>
            </a:xfrm>
            <a:prstGeom prst="rect">
              <a:avLst/>
            </a:prstGeom>
            <a:solidFill>
              <a:schemeClr val="tx1"/>
            </a:solidFill>
            <a:ln w="190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1pPr>
              <a:lvl2pPr marL="742950" indent="-28575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2pPr>
              <a:lvl3pPr marL="11430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3pPr>
              <a:lvl4pPr marL="16002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4pPr>
              <a:lvl5pPr marL="2057400" indent="-228600" algn="ctr" defTabSz="762000" eaLnBrk="0" hangingPunct="0"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5pPr>
              <a:lvl6pPr marL="25146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6pPr>
              <a:lvl7pPr marL="29718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7pPr>
              <a:lvl8pPr marL="34290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8pPr>
              <a:lvl9pPr marL="3886200" indent="-228600" algn="ctr" defTabSz="7620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rgbClr val="330099"/>
                  </a:solidFill>
                  <a:latin typeface="Times New Roman" pitchFamily="18" charset="0"/>
                </a:defRPr>
              </a:lvl9pPr>
            </a:lstStyle>
            <a:p>
              <a:endParaRPr lang="en-US" altLang="en-US">
                <a:latin typeface="+mj-lt"/>
              </a:endParaRPr>
            </a:p>
          </p:txBody>
        </p:sp>
        <p:grpSp>
          <p:nvGrpSpPr>
            <p:cNvPr id="46" name="Group 8"/>
            <p:cNvGrpSpPr>
              <a:grpSpLocks/>
            </p:cNvGrpSpPr>
            <p:nvPr/>
          </p:nvGrpSpPr>
          <p:grpSpPr bwMode="auto">
            <a:xfrm>
              <a:off x="593834" y="1980003"/>
              <a:ext cx="7921056" cy="466957"/>
              <a:chOff x="611472" y="4643447"/>
              <a:chExt cx="7921054" cy="557687"/>
            </a:xfrm>
          </p:grpSpPr>
          <p:pic>
            <p:nvPicPr>
              <p:cNvPr id="59" name="Picture 34" descr="practical schematic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995" t="7358" r="55928"/>
              <a:stretch>
                <a:fillRect/>
              </a:stretch>
            </p:blipFill>
            <p:spPr bwMode="auto">
              <a:xfrm>
                <a:off x="1961652" y="4643447"/>
                <a:ext cx="5310707" cy="5576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0" name="Group 6"/>
              <p:cNvGrpSpPr>
                <a:grpSpLocks/>
              </p:cNvGrpSpPr>
              <p:nvPr/>
            </p:nvGrpSpPr>
            <p:grpSpPr bwMode="auto">
              <a:xfrm>
                <a:off x="7104940" y="4643450"/>
                <a:ext cx="1427586" cy="557684"/>
                <a:chOff x="3851780" y="4643449"/>
                <a:chExt cx="1427587" cy="557684"/>
              </a:xfrm>
            </p:grpSpPr>
            <p:pic>
              <p:nvPicPr>
                <p:cNvPr id="65" name="Picture 34" descr="practical schematic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573" t="7358" r="6683"/>
                <a:stretch>
                  <a:fillRect/>
                </a:stretch>
              </p:blipFill>
              <p:spPr bwMode="auto">
                <a:xfrm>
                  <a:off x="3851780" y="4643449"/>
                  <a:ext cx="1427586" cy="557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6" name="Rectangle 22"/>
                <p:cNvSpPr>
                  <a:spLocks noChangeArrowheads="1"/>
                </p:cNvSpPr>
                <p:nvPr/>
              </p:nvSpPr>
              <p:spPr bwMode="auto">
                <a:xfrm>
                  <a:off x="4294645" y="4643449"/>
                  <a:ext cx="984722" cy="4572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>
                    <a:latin typeface="+mj-lt"/>
                  </a:endParaRPr>
                </a:p>
              </p:txBody>
            </p:sp>
            <p:sp>
              <p:nvSpPr>
                <p:cNvPr id="67" name="Rectangle 23"/>
                <p:cNvSpPr>
                  <a:spLocks noChangeArrowheads="1"/>
                </p:cNvSpPr>
                <p:nvPr/>
              </p:nvSpPr>
              <p:spPr bwMode="auto">
                <a:xfrm>
                  <a:off x="4928387" y="4644161"/>
                  <a:ext cx="257761" cy="9001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>
                    <a:latin typeface="+mj-lt"/>
                  </a:endParaRPr>
                </a:p>
              </p:txBody>
            </p:sp>
          </p:grpSp>
          <p:grpSp>
            <p:nvGrpSpPr>
              <p:cNvPr id="61" name="Group 7"/>
              <p:cNvGrpSpPr>
                <a:grpSpLocks/>
              </p:cNvGrpSpPr>
              <p:nvPr/>
            </p:nvGrpSpPr>
            <p:grpSpPr bwMode="auto">
              <a:xfrm>
                <a:off x="611472" y="4643449"/>
                <a:ext cx="1412264" cy="557683"/>
                <a:chOff x="1150938" y="4643449"/>
                <a:chExt cx="1412264" cy="557683"/>
              </a:xfrm>
            </p:grpSpPr>
            <p:pic>
              <p:nvPicPr>
                <p:cNvPr id="62" name="Picture 34" descr="practical schematic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344" t="7475" r="57275"/>
                <a:stretch>
                  <a:fillRect/>
                </a:stretch>
              </p:blipFill>
              <p:spPr bwMode="auto">
                <a:xfrm>
                  <a:off x="1150938" y="4644162"/>
                  <a:ext cx="1412264" cy="556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3" name="Rectangle 3"/>
                <p:cNvSpPr>
                  <a:spLocks noChangeArrowheads="1"/>
                </p:cNvSpPr>
                <p:nvPr/>
              </p:nvSpPr>
              <p:spPr bwMode="auto">
                <a:xfrm>
                  <a:off x="1659426" y="4643449"/>
                  <a:ext cx="482250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>
                    <a:latin typeface="+mj-lt"/>
                  </a:endParaRPr>
                </a:p>
              </p:txBody>
            </p:sp>
            <p:sp>
              <p:nvSpPr>
                <p:cNvPr id="64" name="Rectangle 24"/>
                <p:cNvSpPr>
                  <a:spLocks noChangeArrowheads="1"/>
                </p:cNvSpPr>
                <p:nvPr/>
              </p:nvSpPr>
              <p:spPr bwMode="auto">
                <a:xfrm>
                  <a:off x="1691616" y="4643450"/>
                  <a:ext cx="257761" cy="9072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1pPr>
                  <a:lvl2pPr marL="742950" indent="-28575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2pPr>
                  <a:lvl3pPr marL="11430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3pPr>
                  <a:lvl4pPr marL="16002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4pPr>
                  <a:lvl5pPr marL="2057400" indent="-228600" algn="ctr" defTabSz="762000" eaLnBrk="0" hangingPunct="0"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5pPr>
                  <a:lvl6pPr marL="25146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6pPr>
                  <a:lvl7pPr marL="29718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7pPr>
                  <a:lvl8pPr marL="34290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8pPr>
                  <a:lvl9pPr marL="3886200" indent="-228600" algn="ctr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i="1">
                      <a:solidFill>
                        <a:srgbClr val="330099"/>
                      </a:solidFill>
                      <a:latin typeface="Times New Roman" pitchFamily="18" charset="0"/>
                    </a:defRPr>
                  </a:lvl9pPr>
                </a:lstStyle>
                <a:p>
                  <a:endParaRPr lang="en-US" altLang="en-US">
                    <a:latin typeface="+mj-lt"/>
                  </a:endParaRPr>
                </a:p>
              </p:txBody>
            </p:sp>
          </p:grpSp>
        </p:grpSp>
      </p:grpSp>
      <p:pic>
        <p:nvPicPr>
          <p:cNvPr id="79" name="Picture 3" descr="C:\My Documents\results\1010 collapse f-doped\20101021 mode scrambling\04 via mcf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" t="4626" r="1958" b="4626"/>
          <a:stretch/>
        </p:blipFill>
        <p:spPr bwMode="auto">
          <a:xfrm>
            <a:off x="5562601" y="3608234"/>
            <a:ext cx="2890838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2" descr="C:\My Documents\results\1010 collapse f-doped\20101021 mode scrambling\06 via mcf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" t="4625" r="2773" b="4261"/>
          <a:stretch/>
        </p:blipFill>
        <p:spPr bwMode="auto">
          <a:xfrm>
            <a:off x="5562602" y="3599492"/>
            <a:ext cx="2890836" cy="217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755650" y="415925"/>
            <a:ext cx="756126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altLang="en-US" sz="2800" b="1" i="1" kern="0" smtClean="0">
                <a:solidFill>
                  <a:schemeClr val="tx1"/>
                </a:solidFill>
              </a:rPr>
              <a:t>Lantern-terminated MCF</a:t>
            </a:r>
          </a:p>
        </p:txBody>
      </p:sp>
      <p:pic>
        <p:nvPicPr>
          <p:cNvPr id="40" name="Picture 5" descr="C:\My Documents\results\1010 collapse f-doped\20101021 mode scrambling\01 direc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r="46886"/>
          <a:stretch>
            <a:fillRect/>
          </a:stretch>
        </p:blipFill>
        <p:spPr bwMode="auto">
          <a:xfrm>
            <a:off x="768350" y="3601884"/>
            <a:ext cx="12827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1069975" y="5859309"/>
            <a:ext cx="134143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+mj-lt"/>
              </a:rPr>
              <a:t>input</a:t>
            </a:r>
          </a:p>
        </p:txBody>
      </p:sp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2861772" y="5867247"/>
            <a:ext cx="32432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chemeClr val="tx1"/>
                </a:solidFill>
                <a:latin typeface="+mj-lt"/>
              </a:rPr>
              <a:t>step-index MMF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6098385" y="5867247"/>
            <a:ext cx="2254119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+mj-lt"/>
              </a:rPr>
              <a:t>MCF with </a:t>
            </a:r>
            <a:r>
              <a:rPr lang="en-GB" altLang="en-US" smtClean="0">
                <a:solidFill>
                  <a:schemeClr val="tx1"/>
                </a:solidFill>
                <a:latin typeface="+mj-lt"/>
              </a:rPr>
              <a:t>lanterns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7413961" y="5409264"/>
            <a:ext cx="102855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t = </a:t>
            </a:r>
            <a:r>
              <a:rPr lang="en-GB" altLang="en-US" dirty="0">
                <a:solidFill>
                  <a:schemeClr val="tx1"/>
                </a:solidFill>
                <a:latin typeface="+mj-lt"/>
              </a:rPr>
              <a:t>0.1 s</a:t>
            </a:r>
          </a:p>
        </p:txBody>
      </p:sp>
      <p:sp>
        <p:nvSpPr>
          <p:cNvPr id="74" name="Rectangle 13"/>
          <p:cNvSpPr>
            <a:spLocks noChangeArrowheads="1"/>
          </p:cNvSpPr>
          <p:nvPr/>
        </p:nvSpPr>
        <p:spPr bwMode="auto">
          <a:xfrm>
            <a:off x="774254" y="3118260"/>
            <a:ext cx="74882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000" smtClean="0">
                <a:solidFill>
                  <a:schemeClr val="tx1"/>
                </a:solidFill>
                <a:latin typeface="+mj-lt"/>
              </a:rPr>
              <a:t>mode scrambler:</a:t>
            </a:r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1" name="Picture 4" descr="C:\My Documents\results\1010 collapse f-doped\20101021 mode scrambling\02 via corning mmf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3399" r="4651" b="7669"/>
          <a:stretch/>
        </p:blipFill>
        <p:spPr bwMode="auto">
          <a:xfrm>
            <a:off x="2347607" y="3601884"/>
            <a:ext cx="2764465" cy="216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Line 40"/>
          <p:cNvSpPr>
            <a:spLocks noChangeShapeType="1"/>
          </p:cNvSpPr>
          <p:nvPr/>
        </p:nvSpPr>
        <p:spPr bwMode="auto">
          <a:xfrm flipV="1">
            <a:off x="4301964" y="228129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9" name="Line 41"/>
          <p:cNvSpPr>
            <a:spLocks noChangeShapeType="1"/>
          </p:cNvSpPr>
          <p:nvPr/>
        </p:nvSpPr>
        <p:spPr bwMode="auto">
          <a:xfrm flipV="1">
            <a:off x="3761892" y="139056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 flipV="1">
            <a:off x="5382108" y="2266551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1" name="Line 41"/>
          <p:cNvSpPr>
            <a:spLocks noChangeShapeType="1"/>
          </p:cNvSpPr>
          <p:nvPr/>
        </p:nvSpPr>
        <p:spPr bwMode="auto">
          <a:xfrm flipV="1">
            <a:off x="4842036" y="1375816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2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7" name="Rectangle 57"/>
          <p:cNvSpPr>
            <a:spLocks noChangeArrowheads="1"/>
          </p:cNvSpPr>
          <p:nvPr/>
        </p:nvSpPr>
        <p:spPr bwMode="auto">
          <a:xfrm>
            <a:off x="315613" y="6124305"/>
            <a:ext cx="64992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TA Birks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al, Opt Express 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 </a:t>
            </a:r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</a:rPr>
              <a:t>2012) 13996</a:t>
            </a:r>
            <a:endParaRPr lang="en-GB" altLang="en-US" sz="1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675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86" y="886073"/>
            <a:ext cx="2580001" cy="25378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2" y="3515689"/>
            <a:ext cx="2520280" cy="25629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2" y="867795"/>
            <a:ext cx="2685654" cy="25561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13" y="3413281"/>
            <a:ext cx="2893545" cy="2767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182958" y="764704"/>
                <a:ext cx="363589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+mj-lt"/>
                  </a:rPr>
                  <a:t>511 cores </a:t>
                </a:r>
                <a:r>
                  <a:rPr lang="en-GB" dirty="0">
                    <a:latin typeface="+mj-lt"/>
                  </a:rPr>
                  <a:t>from 1.7704  to </a:t>
                </a:r>
                <a:r>
                  <a:rPr lang="en-GB" dirty="0" smtClean="0">
                    <a:latin typeface="+mj-lt"/>
                  </a:rPr>
                  <a:t>3.3388 fibre diameter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/>
                        <a:ea typeface="Cambria Math"/>
                      </a:rPr>
                      <m:t>≈</m:t>
                    </m:r>
                    <m:r>
                      <a:rPr lang="en-GB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dirty="0" smtClean="0">
                    <a:latin typeface="+mj-lt"/>
                  </a:rPr>
                  <a:t>567mm</a:t>
                </a:r>
                <a:endParaRPr lang="en-GB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2958" y="764704"/>
                <a:ext cx="3635896" cy="646331"/>
              </a:xfrm>
              <a:prstGeom prst="rect">
                <a:avLst/>
              </a:prstGeom>
              <a:blipFill rotWithShape="1">
                <a:blip r:embed="rId7"/>
                <a:stretch>
                  <a:fillRect l="-1340" t="-4717" b="-141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254" y="3177416"/>
            <a:ext cx="2816932" cy="16197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148" y="4941168"/>
            <a:ext cx="2816932" cy="16197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254" y="1449224"/>
            <a:ext cx="2816932" cy="16197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681" y="116632"/>
            <a:ext cx="81077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latin typeface="+mj-lt"/>
              </a:rPr>
              <a:t>Multicore fibre scrambler</a:t>
            </a:r>
            <a:endParaRPr lang="en-GB" sz="44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413" y="6078614"/>
            <a:ext cx="421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latin typeface="+mj-lt"/>
              </a:rPr>
              <a:t> </a:t>
            </a:r>
            <a:r>
              <a:rPr lang="en-GB" sz="1600" i="1" dirty="0" smtClean="0">
                <a:latin typeface="+mj-lt"/>
              </a:rPr>
              <a:t>DM Haynes et al, SPIE (</a:t>
            </a:r>
            <a:r>
              <a:rPr lang="en-GB" sz="1600" i="1" dirty="0">
                <a:latin typeface="+mj-lt"/>
              </a:rPr>
              <a:t>2014</a:t>
            </a:r>
            <a:r>
              <a:rPr lang="en-GB" sz="1600" i="1" dirty="0" smtClean="0">
                <a:latin typeface="+mj-lt"/>
              </a:rPr>
              <a:t>) </a:t>
            </a:r>
            <a:r>
              <a:rPr lang="en-GB" sz="1600" i="1" dirty="0">
                <a:latin typeface="+mj-lt"/>
              </a:rPr>
              <a:t>915155 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903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Line 644"/>
          <p:cNvSpPr>
            <a:spLocks noChangeShapeType="1"/>
          </p:cNvSpPr>
          <p:nvPr/>
        </p:nvSpPr>
        <p:spPr bwMode="auto">
          <a:xfrm flipH="1">
            <a:off x="2878153" y="4649572"/>
            <a:ext cx="310709" cy="1372187"/>
          </a:xfrm>
          <a:prstGeom prst="line">
            <a:avLst/>
          </a:prstGeom>
          <a:noFill/>
          <a:ln w="25400">
            <a:solidFill>
              <a:srgbClr val="3BA0B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6" name="Text Box 647"/>
          <p:cNvSpPr txBox="1">
            <a:spLocks noChangeArrowheads="1"/>
          </p:cNvSpPr>
          <p:nvPr/>
        </p:nvSpPr>
        <p:spPr bwMode="auto">
          <a:xfrm>
            <a:off x="-40975" y="2691182"/>
            <a:ext cx="1773851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>
                <a:cs typeface="Arial" pitchFamily="34" charset="0"/>
              </a:rPr>
              <a:t>Diameter monitor</a:t>
            </a:r>
          </a:p>
        </p:txBody>
      </p:sp>
      <p:sp>
        <p:nvSpPr>
          <p:cNvPr id="7" name="Text Box 650"/>
          <p:cNvSpPr txBox="1">
            <a:spLocks noChangeArrowheads="1"/>
          </p:cNvSpPr>
          <p:nvPr/>
        </p:nvSpPr>
        <p:spPr bwMode="auto">
          <a:xfrm>
            <a:off x="-14683" y="682980"/>
            <a:ext cx="1807672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>
                <a:cs typeface="Arial" pitchFamily="34" charset="0"/>
              </a:rPr>
              <a:t>Preform feed</a:t>
            </a:r>
          </a:p>
        </p:txBody>
      </p:sp>
      <p:sp>
        <p:nvSpPr>
          <p:cNvPr id="10" name="Rectangle 631"/>
          <p:cNvSpPr>
            <a:spLocks noChangeArrowheads="1"/>
          </p:cNvSpPr>
          <p:nvPr/>
        </p:nvSpPr>
        <p:spPr bwMode="auto">
          <a:xfrm>
            <a:off x="1578781" y="1272493"/>
            <a:ext cx="860872" cy="1246041"/>
          </a:xfrm>
          <a:prstGeom prst="rect">
            <a:avLst/>
          </a:prstGeom>
          <a:gradFill rotWithShape="0">
            <a:gsLst>
              <a:gs pos="0">
                <a:srgbClr val="DEF1F2">
                  <a:alpha val="99001"/>
                </a:srgbClr>
              </a:gs>
              <a:gs pos="50000">
                <a:srgbClr val="FF0000"/>
              </a:gs>
              <a:gs pos="100000">
                <a:srgbClr val="DEF1F2">
                  <a:alpha val="99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grpSp>
        <p:nvGrpSpPr>
          <p:cNvPr id="11" name="Group 632"/>
          <p:cNvGrpSpPr>
            <a:grpSpLocks/>
          </p:cNvGrpSpPr>
          <p:nvPr/>
        </p:nvGrpSpPr>
        <p:grpSpPr bwMode="auto">
          <a:xfrm>
            <a:off x="1140279" y="1272493"/>
            <a:ext cx="445835" cy="1246041"/>
            <a:chOff x="3504" y="1544"/>
            <a:chExt cx="278" cy="593"/>
          </a:xfrm>
        </p:grpSpPr>
        <p:sp>
          <p:nvSpPr>
            <p:cNvPr id="31" name="Rectangle 633"/>
            <p:cNvSpPr>
              <a:spLocks noChangeArrowheads="1"/>
            </p:cNvSpPr>
            <p:nvPr/>
          </p:nvSpPr>
          <p:spPr bwMode="auto">
            <a:xfrm>
              <a:off x="3504" y="1544"/>
              <a:ext cx="277" cy="59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32" name="Rectangle 634"/>
            <p:cNvSpPr>
              <a:spLocks noChangeArrowheads="1"/>
            </p:cNvSpPr>
            <p:nvPr/>
          </p:nvSpPr>
          <p:spPr bwMode="auto">
            <a:xfrm>
              <a:off x="3505" y="1777"/>
              <a:ext cx="277" cy="1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</p:grpSp>
      <p:grpSp>
        <p:nvGrpSpPr>
          <p:cNvPr id="12" name="Group 635"/>
          <p:cNvGrpSpPr>
            <a:grpSpLocks/>
          </p:cNvGrpSpPr>
          <p:nvPr/>
        </p:nvGrpSpPr>
        <p:grpSpPr bwMode="auto">
          <a:xfrm>
            <a:off x="2429387" y="1272493"/>
            <a:ext cx="448768" cy="1246041"/>
            <a:chOff x="3481" y="1544"/>
            <a:chExt cx="278" cy="593"/>
          </a:xfrm>
        </p:grpSpPr>
        <p:sp>
          <p:nvSpPr>
            <p:cNvPr id="29" name="Rectangle 636"/>
            <p:cNvSpPr>
              <a:spLocks noChangeArrowheads="1"/>
            </p:cNvSpPr>
            <p:nvPr/>
          </p:nvSpPr>
          <p:spPr bwMode="auto">
            <a:xfrm>
              <a:off x="3482" y="1544"/>
              <a:ext cx="277" cy="59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30" name="Rectangle 637"/>
            <p:cNvSpPr>
              <a:spLocks noChangeArrowheads="1"/>
            </p:cNvSpPr>
            <p:nvPr/>
          </p:nvSpPr>
          <p:spPr bwMode="auto">
            <a:xfrm>
              <a:off x="3481" y="1785"/>
              <a:ext cx="277" cy="1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</p:grpSp>
      <p:sp>
        <p:nvSpPr>
          <p:cNvPr id="13" name="Rectangle 643"/>
          <p:cNvSpPr>
            <a:spLocks noChangeArrowheads="1"/>
          </p:cNvSpPr>
          <p:nvPr/>
        </p:nvSpPr>
        <p:spPr bwMode="auto">
          <a:xfrm>
            <a:off x="1781167" y="2757733"/>
            <a:ext cx="466367" cy="267009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14" name="Rectangle 648"/>
          <p:cNvSpPr>
            <a:spLocks noChangeArrowheads="1"/>
          </p:cNvSpPr>
          <p:nvPr/>
        </p:nvSpPr>
        <p:spPr bwMode="auto">
          <a:xfrm>
            <a:off x="1454220" y="786738"/>
            <a:ext cx="403305" cy="29828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15" name="Rectangle 649"/>
          <p:cNvSpPr>
            <a:spLocks noChangeArrowheads="1"/>
          </p:cNvSpPr>
          <p:nvPr/>
        </p:nvSpPr>
        <p:spPr bwMode="auto">
          <a:xfrm>
            <a:off x="2196204" y="792367"/>
            <a:ext cx="406238" cy="29587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26" name="Line 644"/>
          <p:cNvSpPr>
            <a:spLocks noChangeShapeType="1"/>
          </p:cNvSpPr>
          <p:nvPr/>
        </p:nvSpPr>
        <p:spPr bwMode="auto">
          <a:xfrm>
            <a:off x="2001720" y="2016335"/>
            <a:ext cx="21666" cy="3594650"/>
          </a:xfrm>
          <a:prstGeom prst="line">
            <a:avLst/>
          </a:prstGeom>
          <a:noFill/>
          <a:ln w="25400">
            <a:solidFill>
              <a:srgbClr val="3BA0B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27" name="Freeform 1199"/>
          <p:cNvSpPr>
            <a:spLocks/>
          </p:cNvSpPr>
          <p:nvPr/>
        </p:nvSpPr>
        <p:spPr bwMode="auto">
          <a:xfrm>
            <a:off x="1849015" y="580705"/>
            <a:ext cx="339571" cy="1435062"/>
          </a:xfrm>
          <a:custGeom>
            <a:avLst/>
            <a:gdLst>
              <a:gd name="T0" fmla="*/ 2 w 330"/>
              <a:gd name="T1" fmla="*/ 0 h 1303"/>
              <a:gd name="T2" fmla="*/ 2 w 330"/>
              <a:gd name="T3" fmla="*/ 528 h 1303"/>
              <a:gd name="T4" fmla="*/ 8 w 330"/>
              <a:gd name="T5" fmla="*/ 630 h 1303"/>
              <a:gd name="T6" fmla="*/ 50 w 330"/>
              <a:gd name="T7" fmla="*/ 786 h 1303"/>
              <a:gd name="T8" fmla="*/ 110 w 330"/>
              <a:gd name="T9" fmla="*/ 972 h 1303"/>
              <a:gd name="T10" fmla="*/ 146 w 330"/>
              <a:gd name="T11" fmla="*/ 1116 h 1303"/>
              <a:gd name="T12" fmla="*/ 152 w 330"/>
              <a:gd name="T13" fmla="*/ 1302 h 1303"/>
              <a:gd name="T14" fmla="*/ 170 w 330"/>
              <a:gd name="T15" fmla="*/ 1110 h 1303"/>
              <a:gd name="T16" fmla="*/ 218 w 330"/>
              <a:gd name="T17" fmla="*/ 912 h 1303"/>
              <a:gd name="T18" fmla="*/ 254 w 330"/>
              <a:gd name="T19" fmla="*/ 822 h 1303"/>
              <a:gd name="T20" fmla="*/ 296 w 330"/>
              <a:gd name="T21" fmla="*/ 684 h 1303"/>
              <a:gd name="T22" fmla="*/ 326 w 330"/>
              <a:gd name="T23" fmla="*/ 462 h 1303"/>
              <a:gd name="T24" fmla="*/ 320 w 330"/>
              <a:gd name="T25" fmla="*/ 6 h 1303"/>
              <a:gd name="connsiteX0" fmla="*/ 0 w 10495"/>
              <a:gd name="connsiteY0" fmla="*/ 10346 h 20338"/>
              <a:gd name="connsiteX1" fmla="*/ 0 w 10495"/>
              <a:gd name="connsiteY1" fmla="*/ 14398 h 20338"/>
              <a:gd name="connsiteX2" fmla="*/ 181 w 10495"/>
              <a:gd name="connsiteY2" fmla="*/ 15181 h 20338"/>
              <a:gd name="connsiteX3" fmla="*/ 1454 w 10495"/>
              <a:gd name="connsiteY3" fmla="*/ 16378 h 20338"/>
              <a:gd name="connsiteX4" fmla="*/ 3272 w 10495"/>
              <a:gd name="connsiteY4" fmla="*/ 17806 h 20338"/>
              <a:gd name="connsiteX5" fmla="*/ 4363 w 10495"/>
              <a:gd name="connsiteY5" fmla="*/ 18911 h 20338"/>
              <a:gd name="connsiteX6" fmla="*/ 4545 w 10495"/>
              <a:gd name="connsiteY6" fmla="*/ 20338 h 20338"/>
              <a:gd name="connsiteX7" fmla="*/ 5091 w 10495"/>
              <a:gd name="connsiteY7" fmla="*/ 18865 h 20338"/>
              <a:gd name="connsiteX8" fmla="*/ 6545 w 10495"/>
              <a:gd name="connsiteY8" fmla="*/ 17345 h 20338"/>
              <a:gd name="connsiteX9" fmla="*/ 7636 w 10495"/>
              <a:gd name="connsiteY9" fmla="*/ 16655 h 20338"/>
              <a:gd name="connsiteX10" fmla="*/ 8909 w 10495"/>
              <a:gd name="connsiteY10" fmla="*/ 15595 h 20338"/>
              <a:gd name="connsiteX11" fmla="*/ 9818 w 10495"/>
              <a:gd name="connsiteY11" fmla="*/ 13892 h 20338"/>
              <a:gd name="connsiteX12" fmla="*/ 10487 w 10495"/>
              <a:gd name="connsiteY12" fmla="*/ 0 h 20338"/>
              <a:gd name="connsiteX0" fmla="*/ 0 w 10777"/>
              <a:gd name="connsiteY0" fmla="*/ 10346 h 20338"/>
              <a:gd name="connsiteX1" fmla="*/ 0 w 10777"/>
              <a:gd name="connsiteY1" fmla="*/ 14398 h 20338"/>
              <a:gd name="connsiteX2" fmla="*/ 181 w 10777"/>
              <a:gd name="connsiteY2" fmla="*/ 15181 h 20338"/>
              <a:gd name="connsiteX3" fmla="*/ 1454 w 10777"/>
              <a:gd name="connsiteY3" fmla="*/ 16378 h 20338"/>
              <a:gd name="connsiteX4" fmla="*/ 3272 w 10777"/>
              <a:gd name="connsiteY4" fmla="*/ 17806 h 20338"/>
              <a:gd name="connsiteX5" fmla="*/ 4363 w 10777"/>
              <a:gd name="connsiteY5" fmla="*/ 18911 h 20338"/>
              <a:gd name="connsiteX6" fmla="*/ 4545 w 10777"/>
              <a:gd name="connsiteY6" fmla="*/ 20338 h 20338"/>
              <a:gd name="connsiteX7" fmla="*/ 5091 w 10777"/>
              <a:gd name="connsiteY7" fmla="*/ 18865 h 20338"/>
              <a:gd name="connsiteX8" fmla="*/ 6545 w 10777"/>
              <a:gd name="connsiteY8" fmla="*/ 17345 h 20338"/>
              <a:gd name="connsiteX9" fmla="*/ 7636 w 10777"/>
              <a:gd name="connsiteY9" fmla="*/ 16655 h 20338"/>
              <a:gd name="connsiteX10" fmla="*/ 8909 w 10777"/>
              <a:gd name="connsiteY10" fmla="*/ 15595 h 20338"/>
              <a:gd name="connsiteX11" fmla="*/ 9818 w 10777"/>
              <a:gd name="connsiteY11" fmla="*/ 13892 h 20338"/>
              <a:gd name="connsiteX12" fmla="*/ 10771 w 10777"/>
              <a:gd name="connsiteY12" fmla="*/ 0 h 20338"/>
              <a:gd name="connsiteX0" fmla="*/ 0 w 10218"/>
              <a:gd name="connsiteY0" fmla="*/ 10212 h 20204"/>
              <a:gd name="connsiteX1" fmla="*/ 0 w 10218"/>
              <a:gd name="connsiteY1" fmla="*/ 14264 h 20204"/>
              <a:gd name="connsiteX2" fmla="*/ 181 w 10218"/>
              <a:gd name="connsiteY2" fmla="*/ 15047 h 20204"/>
              <a:gd name="connsiteX3" fmla="*/ 1454 w 10218"/>
              <a:gd name="connsiteY3" fmla="*/ 16244 h 20204"/>
              <a:gd name="connsiteX4" fmla="*/ 3272 w 10218"/>
              <a:gd name="connsiteY4" fmla="*/ 17672 h 20204"/>
              <a:gd name="connsiteX5" fmla="*/ 4363 w 10218"/>
              <a:gd name="connsiteY5" fmla="*/ 18777 h 20204"/>
              <a:gd name="connsiteX6" fmla="*/ 4545 w 10218"/>
              <a:gd name="connsiteY6" fmla="*/ 20204 h 20204"/>
              <a:gd name="connsiteX7" fmla="*/ 5091 w 10218"/>
              <a:gd name="connsiteY7" fmla="*/ 18731 h 20204"/>
              <a:gd name="connsiteX8" fmla="*/ 6545 w 10218"/>
              <a:gd name="connsiteY8" fmla="*/ 17211 h 20204"/>
              <a:gd name="connsiteX9" fmla="*/ 7636 w 10218"/>
              <a:gd name="connsiteY9" fmla="*/ 16521 h 20204"/>
              <a:gd name="connsiteX10" fmla="*/ 8909 w 10218"/>
              <a:gd name="connsiteY10" fmla="*/ 15461 h 20204"/>
              <a:gd name="connsiteX11" fmla="*/ 9818 w 10218"/>
              <a:gd name="connsiteY11" fmla="*/ 13758 h 20204"/>
              <a:gd name="connsiteX12" fmla="*/ 10204 w 10218"/>
              <a:gd name="connsiteY12" fmla="*/ 0 h 20204"/>
              <a:gd name="connsiteX0" fmla="*/ 0 w 10127"/>
              <a:gd name="connsiteY0" fmla="*/ 10167 h 20159"/>
              <a:gd name="connsiteX1" fmla="*/ 0 w 10127"/>
              <a:gd name="connsiteY1" fmla="*/ 14219 h 20159"/>
              <a:gd name="connsiteX2" fmla="*/ 181 w 10127"/>
              <a:gd name="connsiteY2" fmla="*/ 15002 h 20159"/>
              <a:gd name="connsiteX3" fmla="*/ 1454 w 10127"/>
              <a:gd name="connsiteY3" fmla="*/ 16199 h 20159"/>
              <a:gd name="connsiteX4" fmla="*/ 3272 w 10127"/>
              <a:gd name="connsiteY4" fmla="*/ 17627 h 20159"/>
              <a:gd name="connsiteX5" fmla="*/ 4363 w 10127"/>
              <a:gd name="connsiteY5" fmla="*/ 18732 h 20159"/>
              <a:gd name="connsiteX6" fmla="*/ 4545 w 10127"/>
              <a:gd name="connsiteY6" fmla="*/ 20159 h 20159"/>
              <a:gd name="connsiteX7" fmla="*/ 5091 w 10127"/>
              <a:gd name="connsiteY7" fmla="*/ 18686 h 20159"/>
              <a:gd name="connsiteX8" fmla="*/ 6545 w 10127"/>
              <a:gd name="connsiteY8" fmla="*/ 17166 h 20159"/>
              <a:gd name="connsiteX9" fmla="*/ 7636 w 10127"/>
              <a:gd name="connsiteY9" fmla="*/ 16476 h 20159"/>
              <a:gd name="connsiteX10" fmla="*/ 8909 w 10127"/>
              <a:gd name="connsiteY10" fmla="*/ 15416 h 20159"/>
              <a:gd name="connsiteX11" fmla="*/ 9818 w 10127"/>
              <a:gd name="connsiteY11" fmla="*/ 13713 h 20159"/>
              <a:gd name="connsiteX12" fmla="*/ 10109 w 10127"/>
              <a:gd name="connsiteY12" fmla="*/ 0 h 20159"/>
              <a:gd name="connsiteX0" fmla="*/ 22 w 10149"/>
              <a:gd name="connsiteY0" fmla="*/ 43 h 20159"/>
              <a:gd name="connsiteX1" fmla="*/ 22 w 10149"/>
              <a:gd name="connsiteY1" fmla="*/ 14219 h 20159"/>
              <a:gd name="connsiteX2" fmla="*/ 203 w 10149"/>
              <a:gd name="connsiteY2" fmla="*/ 15002 h 20159"/>
              <a:gd name="connsiteX3" fmla="*/ 1476 w 10149"/>
              <a:gd name="connsiteY3" fmla="*/ 16199 h 20159"/>
              <a:gd name="connsiteX4" fmla="*/ 3294 w 10149"/>
              <a:gd name="connsiteY4" fmla="*/ 17627 h 20159"/>
              <a:gd name="connsiteX5" fmla="*/ 4385 w 10149"/>
              <a:gd name="connsiteY5" fmla="*/ 18732 h 20159"/>
              <a:gd name="connsiteX6" fmla="*/ 4567 w 10149"/>
              <a:gd name="connsiteY6" fmla="*/ 20159 h 20159"/>
              <a:gd name="connsiteX7" fmla="*/ 5113 w 10149"/>
              <a:gd name="connsiteY7" fmla="*/ 18686 h 20159"/>
              <a:gd name="connsiteX8" fmla="*/ 6567 w 10149"/>
              <a:gd name="connsiteY8" fmla="*/ 17166 h 20159"/>
              <a:gd name="connsiteX9" fmla="*/ 7658 w 10149"/>
              <a:gd name="connsiteY9" fmla="*/ 16476 h 20159"/>
              <a:gd name="connsiteX10" fmla="*/ 8931 w 10149"/>
              <a:gd name="connsiteY10" fmla="*/ 15416 h 20159"/>
              <a:gd name="connsiteX11" fmla="*/ 9840 w 10149"/>
              <a:gd name="connsiteY11" fmla="*/ 13713 h 20159"/>
              <a:gd name="connsiteX12" fmla="*/ 10131 w 10149"/>
              <a:gd name="connsiteY12" fmla="*/ 0 h 20159"/>
              <a:gd name="connsiteX0" fmla="*/ 299 w 10142"/>
              <a:gd name="connsiteY0" fmla="*/ 88 h 20159"/>
              <a:gd name="connsiteX1" fmla="*/ 15 w 10142"/>
              <a:gd name="connsiteY1" fmla="*/ 14219 h 20159"/>
              <a:gd name="connsiteX2" fmla="*/ 196 w 10142"/>
              <a:gd name="connsiteY2" fmla="*/ 15002 h 20159"/>
              <a:gd name="connsiteX3" fmla="*/ 1469 w 10142"/>
              <a:gd name="connsiteY3" fmla="*/ 16199 h 20159"/>
              <a:gd name="connsiteX4" fmla="*/ 3287 w 10142"/>
              <a:gd name="connsiteY4" fmla="*/ 17627 h 20159"/>
              <a:gd name="connsiteX5" fmla="*/ 4378 w 10142"/>
              <a:gd name="connsiteY5" fmla="*/ 18732 h 20159"/>
              <a:gd name="connsiteX6" fmla="*/ 4560 w 10142"/>
              <a:gd name="connsiteY6" fmla="*/ 20159 h 20159"/>
              <a:gd name="connsiteX7" fmla="*/ 5106 w 10142"/>
              <a:gd name="connsiteY7" fmla="*/ 18686 h 20159"/>
              <a:gd name="connsiteX8" fmla="*/ 6560 w 10142"/>
              <a:gd name="connsiteY8" fmla="*/ 17166 h 20159"/>
              <a:gd name="connsiteX9" fmla="*/ 7651 w 10142"/>
              <a:gd name="connsiteY9" fmla="*/ 16476 h 20159"/>
              <a:gd name="connsiteX10" fmla="*/ 8924 w 10142"/>
              <a:gd name="connsiteY10" fmla="*/ 15416 h 20159"/>
              <a:gd name="connsiteX11" fmla="*/ 9833 w 10142"/>
              <a:gd name="connsiteY11" fmla="*/ 13713 h 20159"/>
              <a:gd name="connsiteX12" fmla="*/ 10124 w 10142"/>
              <a:gd name="connsiteY12" fmla="*/ 0 h 20159"/>
              <a:gd name="connsiteX0" fmla="*/ 199 w 10042"/>
              <a:gd name="connsiteY0" fmla="*/ 88 h 20159"/>
              <a:gd name="connsiteX1" fmla="*/ 104 w 10042"/>
              <a:gd name="connsiteY1" fmla="*/ 10473 h 20159"/>
              <a:gd name="connsiteX2" fmla="*/ 96 w 10042"/>
              <a:gd name="connsiteY2" fmla="*/ 15002 h 20159"/>
              <a:gd name="connsiteX3" fmla="*/ 1369 w 10042"/>
              <a:gd name="connsiteY3" fmla="*/ 16199 h 20159"/>
              <a:gd name="connsiteX4" fmla="*/ 3187 w 10042"/>
              <a:gd name="connsiteY4" fmla="*/ 17627 h 20159"/>
              <a:gd name="connsiteX5" fmla="*/ 4278 w 10042"/>
              <a:gd name="connsiteY5" fmla="*/ 18732 h 20159"/>
              <a:gd name="connsiteX6" fmla="*/ 4460 w 10042"/>
              <a:gd name="connsiteY6" fmla="*/ 20159 h 20159"/>
              <a:gd name="connsiteX7" fmla="*/ 5006 w 10042"/>
              <a:gd name="connsiteY7" fmla="*/ 18686 h 20159"/>
              <a:gd name="connsiteX8" fmla="*/ 6460 w 10042"/>
              <a:gd name="connsiteY8" fmla="*/ 17166 h 20159"/>
              <a:gd name="connsiteX9" fmla="*/ 7551 w 10042"/>
              <a:gd name="connsiteY9" fmla="*/ 16476 h 20159"/>
              <a:gd name="connsiteX10" fmla="*/ 8824 w 10042"/>
              <a:gd name="connsiteY10" fmla="*/ 15416 h 20159"/>
              <a:gd name="connsiteX11" fmla="*/ 9733 w 10042"/>
              <a:gd name="connsiteY11" fmla="*/ 13713 h 20159"/>
              <a:gd name="connsiteX12" fmla="*/ 10024 w 10042"/>
              <a:gd name="connsiteY12" fmla="*/ 0 h 20159"/>
              <a:gd name="connsiteX0" fmla="*/ 268 w 10111"/>
              <a:gd name="connsiteY0" fmla="*/ 88 h 20159"/>
              <a:gd name="connsiteX1" fmla="*/ 173 w 10111"/>
              <a:gd name="connsiteY1" fmla="*/ 10473 h 20159"/>
              <a:gd name="connsiteX2" fmla="*/ 165 w 10111"/>
              <a:gd name="connsiteY2" fmla="*/ 15002 h 20159"/>
              <a:gd name="connsiteX3" fmla="*/ 2383 w 10111"/>
              <a:gd name="connsiteY3" fmla="*/ 16957 h 20159"/>
              <a:gd name="connsiteX4" fmla="*/ 3256 w 10111"/>
              <a:gd name="connsiteY4" fmla="*/ 17627 h 20159"/>
              <a:gd name="connsiteX5" fmla="*/ 4347 w 10111"/>
              <a:gd name="connsiteY5" fmla="*/ 18732 h 20159"/>
              <a:gd name="connsiteX6" fmla="*/ 4529 w 10111"/>
              <a:gd name="connsiteY6" fmla="*/ 20159 h 20159"/>
              <a:gd name="connsiteX7" fmla="*/ 5075 w 10111"/>
              <a:gd name="connsiteY7" fmla="*/ 18686 h 20159"/>
              <a:gd name="connsiteX8" fmla="*/ 6529 w 10111"/>
              <a:gd name="connsiteY8" fmla="*/ 17166 h 20159"/>
              <a:gd name="connsiteX9" fmla="*/ 7620 w 10111"/>
              <a:gd name="connsiteY9" fmla="*/ 16476 h 20159"/>
              <a:gd name="connsiteX10" fmla="*/ 8893 w 10111"/>
              <a:gd name="connsiteY10" fmla="*/ 15416 h 20159"/>
              <a:gd name="connsiteX11" fmla="*/ 9802 w 10111"/>
              <a:gd name="connsiteY11" fmla="*/ 13713 h 20159"/>
              <a:gd name="connsiteX12" fmla="*/ 10093 w 10111"/>
              <a:gd name="connsiteY12" fmla="*/ 0 h 2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111" h="20159">
                <a:moveTo>
                  <a:pt x="268" y="88"/>
                </a:moveTo>
                <a:cubicBezTo>
                  <a:pt x="237" y="1707"/>
                  <a:pt x="190" y="7987"/>
                  <a:pt x="173" y="10473"/>
                </a:cubicBezTo>
                <a:cubicBezTo>
                  <a:pt x="156" y="12959"/>
                  <a:pt x="-203" y="13921"/>
                  <a:pt x="165" y="15002"/>
                </a:cubicBezTo>
                <a:cubicBezTo>
                  <a:pt x="533" y="16083"/>
                  <a:pt x="1868" y="16520"/>
                  <a:pt x="2383" y="16957"/>
                </a:cubicBezTo>
                <a:cubicBezTo>
                  <a:pt x="2898" y="17395"/>
                  <a:pt x="2929" y="17331"/>
                  <a:pt x="3256" y="17627"/>
                </a:cubicBezTo>
                <a:cubicBezTo>
                  <a:pt x="3583" y="17923"/>
                  <a:pt x="4135" y="18310"/>
                  <a:pt x="4347" y="18732"/>
                </a:cubicBezTo>
                <a:cubicBezTo>
                  <a:pt x="4559" y="19154"/>
                  <a:pt x="4408" y="20167"/>
                  <a:pt x="4529" y="20159"/>
                </a:cubicBezTo>
                <a:cubicBezTo>
                  <a:pt x="4650" y="20152"/>
                  <a:pt x="4741" y="19185"/>
                  <a:pt x="5075" y="18686"/>
                </a:cubicBezTo>
                <a:cubicBezTo>
                  <a:pt x="5408" y="18187"/>
                  <a:pt x="6105" y="17535"/>
                  <a:pt x="6529" y="17166"/>
                </a:cubicBezTo>
                <a:cubicBezTo>
                  <a:pt x="6953" y="16798"/>
                  <a:pt x="7226" y="16767"/>
                  <a:pt x="7620" y="16476"/>
                </a:cubicBezTo>
                <a:cubicBezTo>
                  <a:pt x="8014" y="16184"/>
                  <a:pt x="8529" y="15877"/>
                  <a:pt x="8893" y="15416"/>
                </a:cubicBezTo>
                <a:cubicBezTo>
                  <a:pt x="9256" y="14956"/>
                  <a:pt x="9681" y="14580"/>
                  <a:pt x="9802" y="13713"/>
                </a:cubicBezTo>
                <a:cubicBezTo>
                  <a:pt x="9923" y="12845"/>
                  <a:pt x="10184" y="622"/>
                  <a:pt x="10093" y="0"/>
                </a:cubicBezTo>
              </a:path>
            </a:pathLst>
          </a:custGeom>
          <a:solidFill>
            <a:srgbClr val="E0E6EF"/>
          </a:solidFill>
          <a:ln w="50800">
            <a:solidFill>
              <a:schemeClr val="accent5">
                <a:lumMod val="90000"/>
              </a:schemeClr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28" name="Oval 642"/>
          <p:cNvSpPr>
            <a:spLocks noChangeArrowheads="1"/>
          </p:cNvSpPr>
          <p:nvPr/>
        </p:nvSpPr>
        <p:spPr bwMode="auto">
          <a:xfrm>
            <a:off x="1833466" y="495127"/>
            <a:ext cx="378373" cy="222418"/>
          </a:xfrm>
          <a:prstGeom prst="ellipse">
            <a:avLst/>
          </a:prstGeom>
          <a:solidFill>
            <a:srgbClr val="E0E6EF"/>
          </a:solidFill>
          <a:ln w="25400" algn="ctr">
            <a:solidFill>
              <a:srgbClr val="3BA0BB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23" name="Freeform 1840"/>
          <p:cNvSpPr>
            <a:spLocks/>
          </p:cNvSpPr>
          <p:nvPr/>
        </p:nvSpPr>
        <p:spPr bwMode="auto">
          <a:xfrm>
            <a:off x="605366" y="4131914"/>
            <a:ext cx="124136" cy="225642"/>
          </a:xfrm>
          <a:custGeom>
            <a:avLst/>
            <a:gdLst>
              <a:gd name="T0" fmla="*/ 222 w 786"/>
              <a:gd name="T1" fmla="*/ 84 h 1164"/>
              <a:gd name="T2" fmla="*/ 186 w 786"/>
              <a:gd name="T3" fmla="*/ 252 h 1164"/>
              <a:gd name="T4" fmla="*/ 42 w 786"/>
              <a:gd name="T5" fmla="*/ 552 h 1164"/>
              <a:gd name="T6" fmla="*/ 12 w 786"/>
              <a:gd name="T7" fmla="*/ 624 h 1164"/>
              <a:gd name="T8" fmla="*/ 0 w 786"/>
              <a:gd name="T9" fmla="*/ 732 h 1164"/>
              <a:gd name="T10" fmla="*/ 0 w 786"/>
              <a:gd name="T11" fmla="*/ 846 h 1164"/>
              <a:gd name="T12" fmla="*/ 18 w 786"/>
              <a:gd name="T13" fmla="*/ 948 h 1164"/>
              <a:gd name="T14" fmla="*/ 114 w 786"/>
              <a:gd name="T15" fmla="*/ 1068 h 1164"/>
              <a:gd name="T16" fmla="*/ 222 w 786"/>
              <a:gd name="T17" fmla="*/ 1134 h 1164"/>
              <a:gd name="T18" fmla="*/ 324 w 786"/>
              <a:gd name="T19" fmla="*/ 1158 h 1164"/>
              <a:gd name="T20" fmla="*/ 420 w 786"/>
              <a:gd name="T21" fmla="*/ 1164 h 1164"/>
              <a:gd name="T22" fmla="*/ 558 w 786"/>
              <a:gd name="T23" fmla="*/ 1140 h 1164"/>
              <a:gd name="T24" fmla="*/ 642 w 786"/>
              <a:gd name="T25" fmla="*/ 1092 h 1164"/>
              <a:gd name="T26" fmla="*/ 714 w 786"/>
              <a:gd name="T27" fmla="*/ 1008 h 1164"/>
              <a:gd name="T28" fmla="*/ 750 w 786"/>
              <a:gd name="T29" fmla="*/ 936 h 1164"/>
              <a:gd name="T30" fmla="*/ 786 w 786"/>
              <a:gd name="T31" fmla="*/ 828 h 1164"/>
              <a:gd name="T32" fmla="*/ 786 w 786"/>
              <a:gd name="T33" fmla="*/ 738 h 1164"/>
              <a:gd name="T34" fmla="*/ 756 w 786"/>
              <a:gd name="T35" fmla="*/ 636 h 1164"/>
              <a:gd name="T36" fmla="*/ 696 w 786"/>
              <a:gd name="T37" fmla="*/ 522 h 1164"/>
              <a:gd name="T38" fmla="*/ 630 w 786"/>
              <a:gd name="T39" fmla="*/ 432 h 1164"/>
              <a:gd name="T40" fmla="*/ 390 w 786"/>
              <a:gd name="T41" fmla="*/ 192 h 1164"/>
              <a:gd name="T42" fmla="*/ 306 w 786"/>
              <a:gd name="T43" fmla="*/ 96 h 1164"/>
              <a:gd name="T44" fmla="*/ 234 w 786"/>
              <a:gd name="T45" fmla="*/ 0 h 1164"/>
              <a:gd name="T46" fmla="*/ 222 w 786"/>
              <a:gd name="T47" fmla="*/ 84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6" h="1164">
                <a:moveTo>
                  <a:pt x="222" y="84"/>
                </a:moveTo>
                <a:cubicBezTo>
                  <a:pt x="214" y="126"/>
                  <a:pt x="216" y="174"/>
                  <a:pt x="186" y="252"/>
                </a:cubicBezTo>
                <a:lnTo>
                  <a:pt x="42" y="552"/>
                </a:lnTo>
                <a:lnTo>
                  <a:pt x="12" y="624"/>
                </a:lnTo>
                <a:lnTo>
                  <a:pt x="0" y="732"/>
                </a:lnTo>
                <a:lnTo>
                  <a:pt x="0" y="846"/>
                </a:lnTo>
                <a:lnTo>
                  <a:pt x="18" y="948"/>
                </a:lnTo>
                <a:lnTo>
                  <a:pt x="114" y="1068"/>
                </a:lnTo>
                <a:lnTo>
                  <a:pt x="222" y="1134"/>
                </a:lnTo>
                <a:lnTo>
                  <a:pt x="324" y="1158"/>
                </a:lnTo>
                <a:lnTo>
                  <a:pt x="420" y="1164"/>
                </a:lnTo>
                <a:lnTo>
                  <a:pt x="558" y="1140"/>
                </a:lnTo>
                <a:lnTo>
                  <a:pt x="642" y="1092"/>
                </a:lnTo>
                <a:lnTo>
                  <a:pt x="714" y="1008"/>
                </a:lnTo>
                <a:lnTo>
                  <a:pt x="750" y="936"/>
                </a:lnTo>
                <a:lnTo>
                  <a:pt x="786" y="828"/>
                </a:lnTo>
                <a:lnTo>
                  <a:pt x="786" y="738"/>
                </a:lnTo>
                <a:lnTo>
                  <a:pt x="756" y="636"/>
                </a:lnTo>
                <a:lnTo>
                  <a:pt x="696" y="522"/>
                </a:lnTo>
                <a:lnTo>
                  <a:pt x="630" y="432"/>
                </a:lnTo>
                <a:lnTo>
                  <a:pt x="390" y="192"/>
                </a:lnTo>
                <a:lnTo>
                  <a:pt x="306" y="96"/>
                </a:lnTo>
                <a:lnTo>
                  <a:pt x="234" y="0"/>
                </a:lnTo>
                <a:lnTo>
                  <a:pt x="222" y="84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00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18" name="Text Box 645"/>
          <p:cNvSpPr txBox="1">
            <a:spLocks noChangeArrowheads="1"/>
          </p:cNvSpPr>
          <p:nvPr/>
        </p:nvSpPr>
        <p:spPr bwMode="auto">
          <a:xfrm>
            <a:off x="3007134" y="1272493"/>
            <a:ext cx="1167232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>
                <a:cs typeface="Arial" pitchFamily="34" charset="0"/>
              </a:rPr>
              <a:t>Furnace</a:t>
            </a:r>
          </a:p>
        </p:txBody>
      </p:sp>
      <p:cxnSp>
        <p:nvCxnSpPr>
          <p:cNvPr id="20" name="Straight Arrow Connector 19"/>
          <p:cNvCxnSpPr>
            <a:cxnSpLocks noChangeAspect="1"/>
          </p:cNvCxnSpPr>
          <p:nvPr/>
        </p:nvCxnSpPr>
        <p:spPr bwMode="auto">
          <a:xfrm>
            <a:off x="3153669" y="720615"/>
            <a:ext cx="0" cy="367627"/>
          </a:xfrm>
          <a:prstGeom prst="straightConnector1">
            <a:avLst/>
          </a:prstGeom>
          <a:gradFill rotWithShape="1">
            <a:gsLst>
              <a:gs pos="0">
                <a:srgbClr val="333333">
                  <a:gamma/>
                  <a:tint val="78431"/>
                  <a:invGamma/>
                </a:srgbClr>
              </a:gs>
              <a:gs pos="100000">
                <a:srgbClr val="333333"/>
              </a:gs>
            </a:gsLst>
            <a:path path="rect">
              <a:fillToRect l="50000" t="50000" r="50000" b="50000"/>
            </a:path>
          </a:gra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1"/>
          <p:cNvGrpSpPr/>
          <p:nvPr/>
        </p:nvGrpSpPr>
        <p:grpSpPr>
          <a:xfrm>
            <a:off x="2001720" y="5284198"/>
            <a:ext cx="936104" cy="931850"/>
            <a:chOff x="4716195" y="5189745"/>
            <a:chExt cx="936104" cy="931850"/>
          </a:xfrm>
        </p:grpSpPr>
        <p:sp>
          <p:nvSpPr>
            <p:cNvPr id="50" name="Oval 763"/>
            <p:cNvSpPr>
              <a:spLocks noChangeArrowheads="1"/>
            </p:cNvSpPr>
            <p:nvPr/>
          </p:nvSpPr>
          <p:spPr bwMode="auto">
            <a:xfrm>
              <a:off x="5026563" y="52868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716195" y="5189745"/>
              <a:ext cx="936104" cy="931850"/>
            </a:xfrm>
            <a:prstGeom prst="ellipse">
              <a:avLst/>
            </a:prstGeom>
            <a:noFill/>
            <a:ln w="508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5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55" name="Oval 763"/>
            <p:cNvSpPr>
              <a:spLocks noChangeArrowheads="1"/>
            </p:cNvSpPr>
            <p:nvPr/>
          </p:nvSpPr>
          <p:spPr bwMode="auto">
            <a:xfrm>
              <a:off x="5304963" y="55652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56" name="Oval 763"/>
            <p:cNvSpPr>
              <a:spLocks noChangeArrowheads="1"/>
            </p:cNvSpPr>
            <p:nvPr/>
          </p:nvSpPr>
          <p:spPr bwMode="auto">
            <a:xfrm>
              <a:off x="4774563" y="55652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57" name="Oval 763"/>
            <p:cNvSpPr>
              <a:spLocks noChangeArrowheads="1"/>
            </p:cNvSpPr>
            <p:nvPr/>
          </p:nvSpPr>
          <p:spPr bwMode="auto">
            <a:xfrm>
              <a:off x="5058247" y="5801306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</p:grpSp>
      <p:sp>
        <p:nvSpPr>
          <p:cNvPr id="61" name="Flowchart: Delay 60"/>
          <p:cNvSpPr/>
          <p:nvPr/>
        </p:nvSpPr>
        <p:spPr>
          <a:xfrm rot="5400000">
            <a:off x="1877013" y="3177493"/>
            <a:ext cx="282623" cy="39848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62" name="Text Box 647"/>
          <p:cNvSpPr txBox="1">
            <a:spLocks noChangeArrowheads="1"/>
          </p:cNvSpPr>
          <p:nvPr/>
        </p:nvSpPr>
        <p:spPr bwMode="auto">
          <a:xfrm>
            <a:off x="-60342" y="3088589"/>
            <a:ext cx="1773851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 smtClean="0">
                <a:cs typeface="Arial" pitchFamily="34" charset="0"/>
              </a:rPr>
              <a:t>Coating cup</a:t>
            </a:r>
            <a:endParaRPr lang="en-GB" sz="1500" dirty="0">
              <a:cs typeface="Arial" pitchFamily="34" charset="0"/>
            </a:endParaRPr>
          </a:p>
        </p:txBody>
      </p:sp>
      <p:sp>
        <p:nvSpPr>
          <p:cNvPr id="63" name="Rectangle 643"/>
          <p:cNvSpPr>
            <a:spLocks noChangeArrowheads="1"/>
          </p:cNvSpPr>
          <p:nvPr/>
        </p:nvSpPr>
        <p:spPr bwMode="auto">
          <a:xfrm>
            <a:off x="1843580" y="3664801"/>
            <a:ext cx="331274" cy="267009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500" dirty="0">
              <a:cs typeface="Arial" pitchFamily="34" charset="0"/>
            </a:endParaRPr>
          </a:p>
        </p:txBody>
      </p:sp>
      <p:sp>
        <p:nvSpPr>
          <p:cNvPr id="65" name="Text Box 647"/>
          <p:cNvSpPr txBox="1">
            <a:spLocks noChangeArrowheads="1"/>
          </p:cNvSpPr>
          <p:nvPr/>
        </p:nvSpPr>
        <p:spPr bwMode="auto">
          <a:xfrm>
            <a:off x="-28479" y="3512921"/>
            <a:ext cx="1773851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 smtClean="0">
                <a:cs typeface="Arial" pitchFamily="34" charset="0"/>
              </a:rPr>
              <a:t>UV lamp</a:t>
            </a:r>
            <a:endParaRPr lang="en-GB" sz="1500" dirty="0">
              <a:cs typeface="Arial" pitchFamily="34" charset="0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3188863" y="4420895"/>
            <a:ext cx="360000" cy="360000"/>
            <a:chOff x="6516216" y="5039544"/>
            <a:chExt cx="360000" cy="360000"/>
          </a:xfrm>
        </p:grpSpPr>
        <p:sp>
          <p:nvSpPr>
            <p:cNvPr id="68" name="Oval 763"/>
            <p:cNvSpPr>
              <a:spLocks noChangeArrowheads="1"/>
            </p:cNvSpPr>
            <p:nvPr/>
          </p:nvSpPr>
          <p:spPr bwMode="auto">
            <a:xfrm>
              <a:off x="6660232" y="5077042"/>
              <a:ext cx="96912" cy="97355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6516216" y="5039544"/>
              <a:ext cx="360000" cy="360000"/>
            </a:xfrm>
            <a:prstGeom prst="ellipse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5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70" name="Oval 763"/>
            <p:cNvSpPr>
              <a:spLocks noChangeArrowheads="1"/>
            </p:cNvSpPr>
            <p:nvPr/>
          </p:nvSpPr>
          <p:spPr bwMode="auto">
            <a:xfrm>
              <a:off x="6742959" y="5170866"/>
              <a:ext cx="96912" cy="97355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71" name="Oval 763"/>
            <p:cNvSpPr>
              <a:spLocks noChangeArrowheads="1"/>
            </p:cNvSpPr>
            <p:nvPr/>
          </p:nvSpPr>
          <p:spPr bwMode="auto">
            <a:xfrm>
              <a:off x="6570566" y="5157192"/>
              <a:ext cx="96912" cy="97355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72" name="Oval 763"/>
            <p:cNvSpPr>
              <a:spLocks noChangeArrowheads="1"/>
            </p:cNvSpPr>
            <p:nvPr/>
          </p:nvSpPr>
          <p:spPr bwMode="auto">
            <a:xfrm>
              <a:off x="6660232" y="5268221"/>
              <a:ext cx="96912" cy="97355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</p:grpSp>
      <p:sp>
        <p:nvSpPr>
          <p:cNvPr id="81" name="Text Box 647"/>
          <p:cNvSpPr txBox="1">
            <a:spLocks noChangeArrowheads="1"/>
          </p:cNvSpPr>
          <p:nvPr/>
        </p:nvSpPr>
        <p:spPr bwMode="auto">
          <a:xfrm>
            <a:off x="3176886" y="612594"/>
            <a:ext cx="682127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i="1" dirty="0" err="1" smtClean="0">
                <a:cs typeface="Arial" pitchFamily="34" charset="0"/>
              </a:rPr>
              <a:t>V</a:t>
            </a:r>
            <a:r>
              <a:rPr lang="en-GB" sz="1500" i="1" baseline="-25000" dirty="0" err="1" smtClean="0">
                <a:cs typeface="Arial" pitchFamily="34" charset="0"/>
              </a:rPr>
              <a:t>feed</a:t>
            </a:r>
            <a:endParaRPr lang="en-GB" sz="1500" i="1" dirty="0">
              <a:cs typeface="Arial" pitchFamily="34" charset="0"/>
            </a:endParaRPr>
          </a:p>
        </p:txBody>
      </p:sp>
      <p:cxnSp>
        <p:nvCxnSpPr>
          <p:cNvPr id="82" name="Straight Arrow Connector 81"/>
          <p:cNvCxnSpPr>
            <a:cxnSpLocks noChangeAspect="1"/>
          </p:cNvCxnSpPr>
          <p:nvPr/>
        </p:nvCxnSpPr>
        <p:spPr bwMode="auto">
          <a:xfrm flipH="1">
            <a:off x="1618867" y="4210270"/>
            <a:ext cx="488" cy="735252"/>
          </a:xfrm>
          <a:prstGeom prst="straightConnector1">
            <a:avLst/>
          </a:prstGeom>
          <a:gradFill rotWithShape="1">
            <a:gsLst>
              <a:gs pos="0">
                <a:srgbClr val="333333">
                  <a:gamma/>
                  <a:tint val="78431"/>
                  <a:invGamma/>
                </a:srgbClr>
              </a:gs>
              <a:gs pos="100000">
                <a:srgbClr val="333333"/>
              </a:gs>
            </a:gsLst>
            <a:path path="rect">
              <a:fillToRect l="50000" t="50000" r="50000" b="50000"/>
            </a:path>
          </a:gra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3" name="Text Box 647"/>
          <p:cNvSpPr txBox="1">
            <a:spLocks noChangeArrowheads="1"/>
          </p:cNvSpPr>
          <p:nvPr/>
        </p:nvSpPr>
        <p:spPr bwMode="auto">
          <a:xfrm>
            <a:off x="928183" y="4335175"/>
            <a:ext cx="682127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i="1" dirty="0" err="1" smtClean="0">
                <a:cs typeface="Arial" pitchFamily="34" charset="0"/>
              </a:rPr>
              <a:t>V</a:t>
            </a:r>
            <a:r>
              <a:rPr lang="en-GB" sz="1500" i="1" baseline="-25000" dirty="0" err="1" smtClean="0">
                <a:cs typeface="Arial" pitchFamily="34" charset="0"/>
              </a:rPr>
              <a:t>draw</a:t>
            </a:r>
            <a:endParaRPr lang="en-GB" sz="1500" i="1" dirty="0">
              <a:cs typeface="Arial" pitchFamily="34" charset="0"/>
            </a:endParaRPr>
          </a:p>
        </p:txBody>
      </p:sp>
      <p:sp>
        <p:nvSpPr>
          <p:cNvPr id="85" name="Text Box 1834"/>
          <p:cNvSpPr txBox="1">
            <a:spLocks noChangeArrowheads="1"/>
          </p:cNvSpPr>
          <p:nvPr/>
        </p:nvSpPr>
        <p:spPr bwMode="auto">
          <a:xfrm>
            <a:off x="921421" y="5500270"/>
            <a:ext cx="1385474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 smtClean="0">
                <a:cs typeface="Arial" pitchFamily="34" charset="0"/>
              </a:rPr>
              <a:t>Capstan</a:t>
            </a:r>
            <a:endParaRPr lang="en-GB" sz="1500" dirty="0">
              <a:cs typeface="Arial" pitchFamily="34" charset="0"/>
            </a:endParaRPr>
          </a:p>
        </p:txBody>
      </p:sp>
      <p:sp>
        <p:nvSpPr>
          <p:cNvPr id="86" name="Text Box 1834"/>
          <p:cNvSpPr txBox="1">
            <a:spLocks noChangeArrowheads="1"/>
          </p:cNvSpPr>
          <p:nvPr/>
        </p:nvSpPr>
        <p:spPr bwMode="auto">
          <a:xfrm>
            <a:off x="3260266" y="6021759"/>
            <a:ext cx="1385474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 smtClean="0">
                <a:cs typeface="Arial" pitchFamily="34" charset="0"/>
              </a:rPr>
              <a:t>Take-up</a:t>
            </a:r>
            <a:endParaRPr lang="en-GB" sz="1500" dirty="0">
              <a:cs typeface="Arial" pitchFamily="34" charset="0"/>
            </a:endParaRPr>
          </a:p>
        </p:txBody>
      </p:sp>
      <p:sp>
        <p:nvSpPr>
          <p:cNvPr id="87" name="Text Box 645"/>
          <p:cNvSpPr txBox="1">
            <a:spLocks noChangeArrowheads="1"/>
          </p:cNvSpPr>
          <p:nvPr/>
        </p:nvSpPr>
        <p:spPr bwMode="auto">
          <a:xfrm>
            <a:off x="65374" y="1701031"/>
            <a:ext cx="1305432" cy="3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 dirty="0" smtClean="0">
                <a:cs typeface="Arial" pitchFamily="34" charset="0"/>
              </a:rPr>
              <a:t>Hot zone</a:t>
            </a:r>
            <a:endParaRPr lang="en-GB" sz="1500" dirty="0">
              <a:cs typeface="Arial" pitchFamily="34" charset="0"/>
            </a:endParaRPr>
          </a:p>
        </p:txBody>
      </p:sp>
      <p:sp>
        <p:nvSpPr>
          <p:cNvPr id="91" name="Text Box 650"/>
          <p:cNvSpPr txBox="1">
            <a:spLocks noChangeArrowheads="1"/>
          </p:cNvSpPr>
          <p:nvPr/>
        </p:nvSpPr>
        <p:spPr bwMode="auto">
          <a:xfrm>
            <a:off x="2685996" y="-99392"/>
            <a:ext cx="1482699" cy="49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127467" tIns="63734" rIns="127467" bIns="63734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dirty="0" smtClean="0">
                <a:cs typeface="Arial" pitchFamily="34" charset="0"/>
              </a:rPr>
              <a:t>Vacuum and pressure lines</a:t>
            </a:r>
            <a:endParaRPr lang="en-GB" sz="1200" dirty="0">
              <a:cs typeface="Arial" pitchFamily="34" charset="0"/>
            </a:endParaRPr>
          </a:p>
        </p:txBody>
      </p:sp>
      <p:cxnSp>
        <p:nvCxnSpPr>
          <p:cNvPr id="95" name="Elbow Connector 94"/>
          <p:cNvCxnSpPr>
            <a:endCxn id="28" idx="0"/>
          </p:cNvCxnSpPr>
          <p:nvPr/>
        </p:nvCxnSpPr>
        <p:spPr>
          <a:xfrm>
            <a:off x="1269246" y="336731"/>
            <a:ext cx="753407" cy="158396"/>
          </a:xfrm>
          <a:prstGeom prst="bentConnector2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ine 644"/>
          <p:cNvSpPr>
            <a:spLocks noChangeShapeType="1"/>
          </p:cNvSpPr>
          <p:nvPr/>
        </p:nvSpPr>
        <p:spPr bwMode="auto">
          <a:xfrm>
            <a:off x="3548862" y="4555748"/>
            <a:ext cx="471021" cy="786238"/>
          </a:xfrm>
          <a:prstGeom prst="line">
            <a:avLst/>
          </a:prstGeom>
          <a:noFill/>
          <a:ln w="25400">
            <a:solidFill>
              <a:srgbClr val="3BA0B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500" dirty="0">
              <a:cs typeface="Arial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3961515" y="4649572"/>
            <a:ext cx="936104" cy="931850"/>
            <a:chOff x="4716195" y="5189745"/>
            <a:chExt cx="936104" cy="931850"/>
          </a:xfrm>
        </p:grpSpPr>
        <p:sp>
          <p:nvSpPr>
            <p:cNvPr id="52" name="Oval 763"/>
            <p:cNvSpPr>
              <a:spLocks noChangeArrowheads="1"/>
            </p:cNvSpPr>
            <p:nvPr/>
          </p:nvSpPr>
          <p:spPr bwMode="auto">
            <a:xfrm>
              <a:off x="5026563" y="52868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4716195" y="5189745"/>
              <a:ext cx="936104" cy="931850"/>
            </a:xfrm>
            <a:prstGeom prst="ellipse">
              <a:avLst/>
            </a:prstGeom>
            <a:noFill/>
            <a:ln w="508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5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58" name="Oval 763"/>
            <p:cNvSpPr>
              <a:spLocks noChangeArrowheads="1"/>
            </p:cNvSpPr>
            <p:nvPr/>
          </p:nvSpPr>
          <p:spPr bwMode="auto">
            <a:xfrm>
              <a:off x="5304963" y="55652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59" name="Oval 763"/>
            <p:cNvSpPr>
              <a:spLocks noChangeArrowheads="1"/>
            </p:cNvSpPr>
            <p:nvPr/>
          </p:nvSpPr>
          <p:spPr bwMode="auto">
            <a:xfrm>
              <a:off x="4774563" y="5565208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  <p:sp>
          <p:nvSpPr>
            <p:cNvPr id="60" name="Oval 763"/>
            <p:cNvSpPr>
              <a:spLocks noChangeArrowheads="1"/>
            </p:cNvSpPr>
            <p:nvPr/>
          </p:nvSpPr>
          <p:spPr bwMode="auto">
            <a:xfrm>
              <a:off x="5058247" y="5801306"/>
              <a:ext cx="252000" cy="252000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500" dirty="0">
                <a:cs typeface="Arial" pitchFamily="34" charset="0"/>
              </a:endParaRPr>
            </a:p>
          </p:txBody>
        </p:sp>
      </p:grpSp>
      <p:grpSp>
        <p:nvGrpSpPr>
          <p:cNvPr id="66" name="Group 45"/>
          <p:cNvGrpSpPr>
            <a:grpSpLocks/>
          </p:cNvGrpSpPr>
          <p:nvPr/>
        </p:nvGrpSpPr>
        <p:grpSpPr bwMode="auto">
          <a:xfrm>
            <a:off x="1974850" y="1112394"/>
            <a:ext cx="6508750" cy="16362363"/>
            <a:chOff x="1219" y="-6430"/>
            <a:chExt cx="4100" cy="10307"/>
          </a:xfrm>
        </p:grpSpPr>
        <p:grpSp>
          <p:nvGrpSpPr>
            <p:cNvPr id="67" name="Group 46"/>
            <p:cNvGrpSpPr>
              <a:grpSpLocks/>
            </p:cNvGrpSpPr>
            <p:nvPr/>
          </p:nvGrpSpPr>
          <p:grpSpPr bwMode="auto">
            <a:xfrm>
              <a:off x="3367" y="-6430"/>
              <a:ext cx="1952" cy="8522"/>
              <a:chOff x="1878" y="-1827"/>
              <a:chExt cx="1952" cy="8522"/>
            </a:xfrm>
          </p:grpSpPr>
          <p:graphicFrame>
            <p:nvGraphicFramePr>
              <p:cNvPr id="76" name="Object 47"/>
              <p:cNvGraphicFramePr>
                <a:graphicFrameLocks noChangeAspect="1"/>
              </p:cNvGraphicFramePr>
              <p:nvPr/>
            </p:nvGraphicFramePr>
            <p:xfrm>
              <a:off x="2123" y="-1827"/>
              <a:ext cx="1462" cy="28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8" name="CorelDRAW" r:id="rId4" imgW="3731895" imgH="4967097" progId="CorelDRAW.Graphic.12">
                      <p:embed/>
                    </p:oleObj>
                  </mc:Choice>
                  <mc:Fallback>
                    <p:oleObj name="CorelDRAW" r:id="rId4" imgW="3731895" imgH="4967097" progId="CorelDRAW.Graphic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10225" r="21704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23" y="-1827"/>
                            <a:ext cx="1462" cy="285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7" name="Object 48"/>
              <p:cNvGraphicFramePr>
                <a:graphicFrameLocks noChangeAspect="1"/>
              </p:cNvGraphicFramePr>
              <p:nvPr/>
            </p:nvGraphicFramePr>
            <p:xfrm>
              <a:off x="2125" y="1002"/>
              <a:ext cx="1458" cy="28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9" name="CorelDRAW" r:id="rId6" imgW="3731895" imgH="7320534" progId="CorelDRAW.Graphic.12">
                      <p:embed/>
                    </p:oleObj>
                  </mc:Choice>
                  <mc:Fallback>
                    <p:oleObj name="CorelDRAW" r:id="rId6" imgW="3731895" imgH="7320534" progId="CorelDRAW.Graphic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25" y="1002"/>
                            <a:ext cx="1458" cy="285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8" name="Object 49"/>
              <p:cNvGraphicFramePr>
                <a:graphicFrameLocks noChangeAspect="1"/>
              </p:cNvGraphicFramePr>
              <p:nvPr/>
            </p:nvGraphicFramePr>
            <p:xfrm>
              <a:off x="1878" y="3839"/>
              <a:ext cx="1952" cy="2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50" name="CorelDRAW" r:id="rId8" imgW="3633978" imgH="4834509" progId="CorelDRAW.Graphic.12">
                      <p:embed/>
                    </p:oleObj>
                  </mc:Choice>
                  <mc:Fallback>
                    <p:oleObj name="CorelDRAW" r:id="rId8" imgW="3633978" imgH="4834509" progId="CorelDRAW.Graphic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11095" t="2234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8" y="3839"/>
                            <a:ext cx="1952" cy="285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74" name="Object 50"/>
            <p:cNvGraphicFramePr>
              <a:graphicFrameLocks noChangeAspect="1"/>
            </p:cNvGraphicFramePr>
            <p:nvPr/>
          </p:nvGraphicFramePr>
          <p:xfrm>
            <a:off x="3024" y="2152"/>
            <a:ext cx="2294" cy="1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1" name="CorelDRAW" r:id="rId10" imgW="3642360" imgH="2739009" progId="CorelDRAW.Graphic.12">
                    <p:embed/>
                  </p:oleObj>
                </mc:Choice>
                <mc:Fallback>
                  <p:oleObj name="CorelDRAW" r:id="rId10" imgW="3642360" imgH="2739009" progId="CorelDRAW.Graphic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24" y="2152"/>
                          <a:ext cx="2294" cy="1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Object 51"/>
            <p:cNvGraphicFramePr>
              <a:graphicFrameLocks noChangeAspect="1"/>
            </p:cNvGraphicFramePr>
            <p:nvPr/>
          </p:nvGraphicFramePr>
          <p:xfrm>
            <a:off x="1219" y="1205"/>
            <a:ext cx="1847" cy="2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2" name="CorelDRAW" r:id="rId12" imgW="2932176" imgH="4241292" progId="CorelDRAW.Graphic.12">
                    <p:embed/>
                  </p:oleObj>
                </mc:Choice>
                <mc:Fallback>
                  <p:oleObj name="CorelDRAW" r:id="rId12" imgW="2932176" imgH="4241292" progId="CorelDRAW.Graphic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9" y="1205"/>
                          <a:ext cx="1847" cy="26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9" name="Picture 4" descr="IMG_525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772" y="2522022"/>
            <a:ext cx="5784861" cy="433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26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5E-6 -0.5333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53334 L 5E-6 -1.124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2408 L 5E-6 -1.5435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PCF and multicore fibre fabrication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8542"/>
            <a:ext cx="1112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Stack and draw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722" y="1851707"/>
            <a:ext cx="1346372" cy="19256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875" y="1851707"/>
            <a:ext cx="1928286" cy="1925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51707"/>
            <a:ext cx="1029675" cy="1029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684" y="3762693"/>
            <a:ext cx="369079" cy="366404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266586" y="3680757"/>
            <a:ext cx="855192" cy="400132"/>
          </a:xfrm>
          <a:custGeom>
            <a:avLst/>
            <a:gdLst>
              <a:gd name="connsiteX0" fmla="*/ 0 w 2137893"/>
              <a:gd name="connsiteY0" fmla="*/ 618185 h 881644"/>
              <a:gd name="connsiteX1" fmla="*/ 875763 w 2137893"/>
              <a:gd name="connsiteY1" fmla="*/ 850005 h 881644"/>
              <a:gd name="connsiteX2" fmla="*/ 2137893 w 2137893"/>
              <a:gd name="connsiteY2" fmla="*/ 0 h 88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7893" h="881644">
                <a:moveTo>
                  <a:pt x="0" y="618185"/>
                </a:moveTo>
                <a:cubicBezTo>
                  <a:pt x="259724" y="785610"/>
                  <a:pt x="519448" y="953036"/>
                  <a:pt x="875763" y="850005"/>
                </a:cubicBezTo>
                <a:cubicBezTo>
                  <a:pt x="1232078" y="746974"/>
                  <a:pt x="1684985" y="373487"/>
                  <a:pt x="2137893" y="0"/>
                </a:cubicBezTo>
              </a:path>
            </a:pathLst>
          </a:custGeom>
          <a:noFill/>
          <a:ln w="63500">
            <a:solidFill>
              <a:srgbClr val="FFFF99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4784188" y="1071251"/>
            <a:ext cx="1047855" cy="670752"/>
          </a:xfrm>
          <a:custGeom>
            <a:avLst/>
            <a:gdLst>
              <a:gd name="connsiteX0" fmla="*/ 0 w 2305318"/>
              <a:gd name="connsiteY0" fmla="*/ 391155 h 893431"/>
              <a:gd name="connsiteX1" fmla="*/ 978794 w 2305318"/>
              <a:gd name="connsiteY1" fmla="*/ 17668 h 893431"/>
              <a:gd name="connsiteX2" fmla="*/ 2305318 w 2305318"/>
              <a:gd name="connsiteY2" fmla="*/ 893431 h 893431"/>
              <a:gd name="connsiteX3" fmla="*/ 2305318 w 2305318"/>
              <a:gd name="connsiteY3" fmla="*/ 893431 h 89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8" h="893431">
                <a:moveTo>
                  <a:pt x="0" y="391155"/>
                </a:moveTo>
                <a:cubicBezTo>
                  <a:pt x="297287" y="162555"/>
                  <a:pt x="594574" y="-66045"/>
                  <a:pt x="978794" y="17668"/>
                </a:cubicBezTo>
                <a:cubicBezTo>
                  <a:pt x="1363014" y="101381"/>
                  <a:pt x="2305318" y="893431"/>
                  <a:pt x="2305318" y="893431"/>
                </a:cubicBezTo>
                <a:lnTo>
                  <a:pt x="2305318" y="893431"/>
                </a:lnTo>
              </a:path>
            </a:pathLst>
          </a:custGeom>
          <a:noFill/>
          <a:ln w="63500">
            <a:solidFill>
              <a:srgbClr val="FFFF99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49" y="3777333"/>
            <a:ext cx="2060537" cy="20605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991" y="2881382"/>
            <a:ext cx="2112466" cy="2112466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7121717" y="1876477"/>
            <a:ext cx="345799" cy="1021301"/>
          </a:xfrm>
          <a:custGeom>
            <a:avLst/>
            <a:gdLst>
              <a:gd name="connsiteX0" fmla="*/ 540913 w 726586"/>
              <a:gd name="connsiteY0" fmla="*/ 0 h 1326524"/>
              <a:gd name="connsiteX1" fmla="*/ 695459 w 726586"/>
              <a:gd name="connsiteY1" fmla="*/ 721217 h 1326524"/>
              <a:gd name="connsiteX2" fmla="*/ 0 w 726586"/>
              <a:gd name="connsiteY2" fmla="*/ 1326524 h 1326524"/>
              <a:gd name="connsiteX0" fmla="*/ 0 w 749189"/>
              <a:gd name="connsiteY0" fmla="*/ 0 h 1360356"/>
              <a:gd name="connsiteX1" fmla="*/ 741295 w 749189"/>
              <a:gd name="connsiteY1" fmla="*/ 755049 h 1360356"/>
              <a:gd name="connsiteX2" fmla="*/ 45836 w 749189"/>
              <a:gd name="connsiteY2" fmla="*/ 1360356 h 1360356"/>
              <a:gd name="connsiteX0" fmla="*/ 0 w 760770"/>
              <a:gd name="connsiteY0" fmla="*/ 0 h 1360356"/>
              <a:gd name="connsiteX1" fmla="*/ 621160 w 760770"/>
              <a:gd name="connsiteY1" fmla="*/ 232600 h 1360356"/>
              <a:gd name="connsiteX2" fmla="*/ 741295 w 760770"/>
              <a:gd name="connsiteY2" fmla="*/ 755049 h 1360356"/>
              <a:gd name="connsiteX3" fmla="*/ 45836 w 760770"/>
              <a:gd name="connsiteY3" fmla="*/ 1360356 h 136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0770" h="1360356">
                <a:moveTo>
                  <a:pt x="0" y="0"/>
                </a:moveTo>
                <a:cubicBezTo>
                  <a:pt x="56959" y="52863"/>
                  <a:pt x="497611" y="106759"/>
                  <a:pt x="621160" y="232600"/>
                </a:cubicBezTo>
                <a:cubicBezTo>
                  <a:pt x="744709" y="358441"/>
                  <a:pt x="790615" y="581187"/>
                  <a:pt x="741295" y="755049"/>
                </a:cubicBezTo>
                <a:cubicBezTo>
                  <a:pt x="651143" y="976136"/>
                  <a:pt x="348489" y="1168246"/>
                  <a:pt x="45836" y="1360356"/>
                </a:cubicBezTo>
              </a:path>
            </a:pathLst>
          </a:custGeom>
          <a:noFill/>
          <a:ln w="63500">
            <a:solidFill>
              <a:srgbClr val="FFFF99"/>
            </a:solidFill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97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2.5E-6 -0.293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practical schemat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231" y="1268712"/>
            <a:ext cx="4353181" cy="990278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254794" y="6000479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TA Birks et al, JLT 10 (1992) 432</a:t>
            </a:r>
          </a:p>
        </p:txBody>
      </p:sp>
      <p:sp>
        <p:nvSpPr>
          <p:cNvPr id="59" name="Rectangle 50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US" altLang="en-US" sz="2800" b="1" i="1" dirty="0" smtClean="0">
                <a:solidFill>
                  <a:schemeClr val="tx1"/>
                </a:solidFill>
              </a:rPr>
              <a:t>Tapering the jacketed MCF</a:t>
            </a:r>
            <a:endParaRPr lang="en-GB" altLang="en-US" sz="2800" b="1" i="1" dirty="0" smtClean="0">
              <a:solidFill>
                <a:schemeClr val="tx1"/>
              </a:solidFill>
            </a:endParaRPr>
          </a:p>
        </p:txBody>
      </p:sp>
      <p:grpSp>
        <p:nvGrpSpPr>
          <p:cNvPr id="61" name="Group 52"/>
          <p:cNvGrpSpPr>
            <a:grpSpLocks/>
          </p:cNvGrpSpPr>
          <p:nvPr/>
        </p:nvGrpSpPr>
        <p:grpSpPr bwMode="auto">
          <a:xfrm>
            <a:off x="4811713" y="3814763"/>
            <a:ext cx="3390900" cy="1584325"/>
            <a:chOff x="2874" y="2462"/>
            <a:chExt cx="2136" cy="998"/>
          </a:xfrm>
        </p:grpSpPr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153" y="2567"/>
              <a:ext cx="1857" cy="889"/>
            </a:xfrm>
            <a:custGeom>
              <a:avLst/>
              <a:gdLst>
                <a:gd name="T0" fmla="*/ 0 w 1857"/>
                <a:gd name="T1" fmla="*/ 682 h 889"/>
                <a:gd name="T2" fmla="*/ 0 w 1857"/>
                <a:gd name="T3" fmla="*/ 889 h 889"/>
                <a:gd name="T4" fmla="*/ 1857 w 1857"/>
                <a:gd name="T5" fmla="*/ 204 h 889"/>
                <a:gd name="T6" fmla="*/ 1857 w 1857"/>
                <a:gd name="T7" fmla="*/ 0 h 889"/>
                <a:gd name="T8" fmla="*/ 0 w 1857"/>
                <a:gd name="T9" fmla="*/ 682 h 8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57" h="889">
                  <a:moveTo>
                    <a:pt x="0" y="682"/>
                  </a:moveTo>
                  <a:lnTo>
                    <a:pt x="0" y="889"/>
                  </a:lnTo>
                  <a:lnTo>
                    <a:pt x="1857" y="204"/>
                  </a:lnTo>
                  <a:lnTo>
                    <a:pt x="1857" y="0"/>
                  </a:lnTo>
                  <a:lnTo>
                    <a:pt x="0" y="682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2874" y="2462"/>
              <a:ext cx="2136" cy="787"/>
            </a:xfrm>
            <a:custGeom>
              <a:avLst/>
              <a:gdLst>
                <a:gd name="T0" fmla="*/ 279 w 2136"/>
                <a:gd name="T1" fmla="*/ 787 h 787"/>
                <a:gd name="T2" fmla="*/ 2136 w 2136"/>
                <a:gd name="T3" fmla="*/ 100 h 787"/>
                <a:gd name="T4" fmla="*/ 1857 w 2136"/>
                <a:gd name="T5" fmla="*/ 0 h 787"/>
                <a:gd name="T6" fmla="*/ 0 w 2136"/>
                <a:gd name="T7" fmla="*/ 688 h 787"/>
                <a:gd name="T8" fmla="*/ 279 w 2136"/>
                <a:gd name="T9" fmla="*/ 787 h 7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36" h="787">
                  <a:moveTo>
                    <a:pt x="279" y="787"/>
                  </a:moveTo>
                  <a:lnTo>
                    <a:pt x="2136" y="100"/>
                  </a:lnTo>
                  <a:lnTo>
                    <a:pt x="1857" y="0"/>
                  </a:lnTo>
                  <a:lnTo>
                    <a:pt x="0" y="688"/>
                  </a:lnTo>
                  <a:lnTo>
                    <a:pt x="279" y="787"/>
                  </a:ln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2876" y="3152"/>
              <a:ext cx="278" cy="308"/>
            </a:xfrm>
            <a:custGeom>
              <a:avLst/>
              <a:gdLst>
                <a:gd name="T0" fmla="*/ 0 w 278"/>
                <a:gd name="T1" fmla="*/ 0 h 308"/>
                <a:gd name="T2" fmla="*/ 278 w 278"/>
                <a:gd name="T3" fmla="*/ 102 h 308"/>
                <a:gd name="T4" fmla="*/ 278 w 278"/>
                <a:gd name="T5" fmla="*/ 308 h 308"/>
                <a:gd name="T6" fmla="*/ 0 w 278"/>
                <a:gd name="T7" fmla="*/ 204 h 308"/>
                <a:gd name="T8" fmla="*/ 0 w 278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308">
                  <a:moveTo>
                    <a:pt x="0" y="0"/>
                  </a:moveTo>
                  <a:lnTo>
                    <a:pt x="278" y="102"/>
                  </a:lnTo>
                  <a:lnTo>
                    <a:pt x="278" y="308"/>
                  </a:lnTo>
                  <a:lnTo>
                    <a:pt x="0" y="2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65" name="Freeform 56"/>
          <p:cNvSpPr>
            <a:spLocks/>
          </p:cNvSpPr>
          <p:nvPr/>
        </p:nvSpPr>
        <p:spPr bwMode="auto">
          <a:xfrm>
            <a:off x="1404938" y="4684713"/>
            <a:ext cx="441325" cy="488950"/>
          </a:xfrm>
          <a:custGeom>
            <a:avLst/>
            <a:gdLst>
              <a:gd name="T0" fmla="*/ 0 w 278"/>
              <a:gd name="T1" fmla="*/ 0 h 308"/>
              <a:gd name="T2" fmla="*/ 441325 w 278"/>
              <a:gd name="T3" fmla="*/ 161925 h 308"/>
              <a:gd name="T4" fmla="*/ 441325 w 278"/>
              <a:gd name="T5" fmla="*/ 488950 h 308"/>
              <a:gd name="T6" fmla="*/ 0 w 278"/>
              <a:gd name="T7" fmla="*/ 323850 h 308"/>
              <a:gd name="T8" fmla="*/ 0 w 278"/>
              <a:gd name="T9" fmla="*/ 0 h 3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" h="308">
                <a:moveTo>
                  <a:pt x="0" y="0"/>
                </a:moveTo>
                <a:lnTo>
                  <a:pt x="278" y="102"/>
                </a:lnTo>
                <a:lnTo>
                  <a:pt x="278" y="308"/>
                </a:lnTo>
                <a:lnTo>
                  <a:pt x="0" y="204"/>
                </a:lnTo>
                <a:lnTo>
                  <a:pt x="0" y="0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66" name="Freeform 57"/>
          <p:cNvSpPr>
            <a:spLocks/>
          </p:cNvSpPr>
          <p:nvPr/>
        </p:nvSpPr>
        <p:spPr bwMode="auto">
          <a:xfrm>
            <a:off x="1401763" y="2633663"/>
            <a:ext cx="5942012" cy="2205037"/>
          </a:xfrm>
          <a:custGeom>
            <a:avLst/>
            <a:gdLst>
              <a:gd name="T0" fmla="*/ 442912 w 3743"/>
              <a:gd name="T1" fmla="*/ 2205037 h 1389"/>
              <a:gd name="T2" fmla="*/ 5942012 w 3743"/>
              <a:gd name="T3" fmla="*/ 161925 h 1389"/>
              <a:gd name="T4" fmla="*/ 5497512 w 3743"/>
              <a:gd name="T5" fmla="*/ 0 h 1389"/>
              <a:gd name="T6" fmla="*/ 0 w 3743"/>
              <a:gd name="T7" fmla="*/ 2047875 h 1389"/>
              <a:gd name="T8" fmla="*/ 442912 w 3743"/>
              <a:gd name="T9" fmla="*/ 2205037 h 13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43" h="1389">
                <a:moveTo>
                  <a:pt x="279" y="1389"/>
                </a:moveTo>
                <a:lnTo>
                  <a:pt x="3743" y="102"/>
                </a:lnTo>
                <a:lnTo>
                  <a:pt x="3463" y="0"/>
                </a:lnTo>
                <a:lnTo>
                  <a:pt x="0" y="1290"/>
                </a:lnTo>
                <a:lnTo>
                  <a:pt x="279" y="1389"/>
                </a:lnTo>
                <a:close/>
              </a:path>
            </a:pathLst>
          </a:custGeom>
          <a:solidFill>
            <a:srgbClr val="66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67" name="Freeform 58"/>
          <p:cNvSpPr>
            <a:spLocks/>
          </p:cNvSpPr>
          <p:nvPr/>
        </p:nvSpPr>
        <p:spPr bwMode="auto">
          <a:xfrm>
            <a:off x="1844675" y="2792413"/>
            <a:ext cx="5505450" cy="2374900"/>
          </a:xfrm>
          <a:custGeom>
            <a:avLst/>
            <a:gdLst>
              <a:gd name="T0" fmla="*/ 0 w 3468"/>
              <a:gd name="T1" fmla="*/ 2046288 h 1496"/>
              <a:gd name="T2" fmla="*/ 0 w 3468"/>
              <a:gd name="T3" fmla="*/ 2374900 h 1496"/>
              <a:gd name="T4" fmla="*/ 5505450 w 3468"/>
              <a:gd name="T5" fmla="*/ 327025 h 1496"/>
              <a:gd name="T6" fmla="*/ 5502275 w 3468"/>
              <a:gd name="T7" fmla="*/ 0 h 1496"/>
              <a:gd name="T8" fmla="*/ 0 w 3468"/>
              <a:gd name="T9" fmla="*/ 2046288 h 1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68" h="1496">
                <a:moveTo>
                  <a:pt x="0" y="1289"/>
                </a:moveTo>
                <a:lnTo>
                  <a:pt x="0" y="1496"/>
                </a:lnTo>
                <a:lnTo>
                  <a:pt x="3468" y="206"/>
                </a:lnTo>
                <a:lnTo>
                  <a:pt x="3466" y="0"/>
                </a:lnTo>
                <a:lnTo>
                  <a:pt x="0" y="1289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8" name="Group 59"/>
          <p:cNvGrpSpPr>
            <a:grpSpLocks/>
          </p:cNvGrpSpPr>
          <p:nvPr/>
        </p:nvGrpSpPr>
        <p:grpSpPr bwMode="auto">
          <a:xfrm>
            <a:off x="4610100" y="2790825"/>
            <a:ext cx="1768475" cy="977900"/>
            <a:chOff x="2678" y="1841"/>
            <a:chExt cx="1114" cy="616"/>
          </a:xfrm>
        </p:grpSpPr>
        <p:grpSp>
          <p:nvGrpSpPr>
            <p:cNvPr id="69" name="Group 60"/>
            <p:cNvGrpSpPr>
              <a:grpSpLocks/>
            </p:cNvGrpSpPr>
            <p:nvPr/>
          </p:nvGrpSpPr>
          <p:grpSpPr bwMode="auto">
            <a:xfrm>
              <a:off x="2678" y="1841"/>
              <a:ext cx="1114" cy="616"/>
              <a:chOff x="3222" y="2586"/>
              <a:chExt cx="1114" cy="616"/>
            </a:xfrm>
          </p:grpSpPr>
          <p:sp>
            <p:nvSpPr>
              <p:cNvPr id="74" name="Freeform 61"/>
              <p:cNvSpPr>
                <a:spLocks/>
              </p:cNvSpPr>
              <p:nvPr/>
            </p:nvSpPr>
            <p:spPr bwMode="auto">
              <a:xfrm>
                <a:off x="3222" y="2790"/>
                <a:ext cx="556" cy="412"/>
              </a:xfrm>
              <a:custGeom>
                <a:avLst/>
                <a:gdLst>
                  <a:gd name="T0" fmla="*/ 0 w 556"/>
                  <a:gd name="T1" fmla="*/ 206 h 412"/>
                  <a:gd name="T2" fmla="*/ 0 w 556"/>
                  <a:gd name="T3" fmla="*/ 0 h 412"/>
                  <a:gd name="T4" fmla="*/ 556 w 556"/>
                  <a:gd name="T5" fmla="*/ 206 h 412"/>
                  <a:gd name="T6" fmla="*/ 556 w 556"/>
                  <a:gd name="T7" fmla="*/ 412 h 412"/>
                  <a:gd name="T8" fmla="*/ 418 w 556"/>
                  <a:gd name="T9" fmla="*/ 360 h 412"/>
                  <a:gd name="T10" fmla="*/ 418 w 556"/>
                  <a:gd name="T11" fmla="*/ 286 h 412"/>
                  <a:gd name="T12" fmla="*/ 140 w 556"/>
                  <a:gd name="T13" fmla="*/ 180 h 412"/>
                  <a:gd name="T14" fmla="*/ 36 w 556"/>
                  <a:gd name="T15" fmla="*/ 220 h 412"/>
                  <a:gd name="T16" fmla="*/ 0 w 556"/>
                  <a:gd name="T17" fmla="*/ 206 h 4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6" h="412">
                    <a:moveTo>
                      <a:pt x="0" y="206"/>
                    </a:moveTo>
                    <a:lnTo>
                      <a:pt x="0" y="0"/>
                    </a:lnTo>
                    <a:lnTo>
                      <a:pt x="556" y="206"/>
                    </a:lnTo>
                    <a:lnTo>
                      <a:pt x="556" y="412"/>
                    </a:lnTo>
                    <a:lnTo>
                      <a:pt x="418" y="360"/>
                    </a:lnTo>
                    <a:lnTo>
                      <a:pt x="418" y="286"/>
                    </a:lnTo>
                    <a:lnTo>
                      <a:pt x="140" y="180"/>
                    </a:lnTo>
                    <a:lnTo>
                      <a:pt x="36" y="220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75" name="Freeform 62"/>
              <p:cNvSpPr>
                <a:spLocks/>
              </p:cNvSpPr>
              <p:nvPr/>
            </p:nvSpPr>
            <p:spPr bwMode="auto">
              <a:xfrm>
                <a:off x="3778" y="2790"/>
                <a:ext cx="558" cy="412"/>
              </a:xfrm>
              <a:custGeom>
                <a:avLst/>
                <a:gdLst>
                  <a:gd name="T0" fmla="*/ 0 w 558"/>
                  <a:gd name="T1" fmla="*/ 206 h 412"/>
                  <a:gd name="T2" fmla="*/ 558 w 558"/>
                  <a:gd name="T3" fmla="*/ 0 h 412"/>
                  <a:gd name="T4" fmla="*/ 558 w 558"/>
                  <a:gd name="T5" fmla="*/ 208 h 412"/>
                  <a:gd name="T6" fmla="*/ 0 w 558"/>
                  <a:gd name="T7" fmla="*/ 412 h 412"/>
                  <a:gd name="T8" fmla="*/ 0 w 558"/>
                  <a:gd name="T9" fmla="*/ 206 h 4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" h="412">
                    <a:moveTo>
                      <a:pt x="0" y="206"/>
                    </a:moveTo>
                    <a:lnTo>
                      <a:pt x="558" y="0"/>
                    </a:lnTo>
                    <a:lnTo>
                      <a:pt x="558" y="208"/>
                    </a:lnTo>
                    <a:lnTo>
                      <a:pt x="0" y="412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3226" y="2586"/>
                <a:ext cx="1108" cy="410"/>
              </a:xfrm>
              <a:custGeom>
                <a:avLst/>
                <a:gdLst>
                  <a:gd name="T0" fmla="*/ 0 w 1108"/>
                  <a:gd name="T1" fmla="*/ 204 h 410"/>
                  <a:gd name="T2" fmla="*/ 552 w 1108"/>
                  <a:gd name="T3" fmla="*/ 0 h 410"/>
                  <a:gd name="T4" fmla="*/ 1108 w 1108"/>
                  <a:gd name="T5" fmla="*/ 204 h 410"/>
                  <a:gd name="T6" fmla="*/ 552 w 1108"/>
                  <a:gd name="T7" fmla="*/ 410 h 410"/>
                  <a:gd name="T8" fmla="*/ 0 w 1108"/>
                  <a:gd name="T9" fmla="*/ 204 h 4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8" h="410">
                    <a:moveTo>
                      <a:pt x="0" y="204"/>
                    </a:moveTo>
                    <a:lnTo>
                      <a:pt x="552" y="0"/>
                    </a:lnTo>
                    <a:lnTo>
                      <a:pt x="1108" y="204"/>
                    </a:lnTo>
                    <a:lnTo>
                      <a:pt x="552" y="41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66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grpSp>
          <p:nvGrpSpPr>
            <p:cNvPr id="70" name="Group 64"/>
            <p:cNvGrpSpPr>
              <a:grpSpLocks/>
            </p:cNvGrpSpPr>
            <p:nvPr/>
          </p:nvGrpSpPr>
          <p:grpSpPr bwMode="auto">
            <a:xfrm>
              <a:off x="2813" y="1879"/>
              <a:ext cx="583" cy="322"/>
              <a:chOff x="2813" y="1879"/>
              <a:chExt cx="583" cy="322"/>
            </a:xfrm>
          </p:grpSpPr>
          <p:sp>
            <p:nvSpPr>
              <p:cNvPr id="71" name="Freeform 65"/>
              <p:cNvSpPr>
                <a:spLocks noChangeAspect="1"/>
              </p:cNvSpPr>
              <p:nvPr/>
            </p:nvSpPr>
            <p:spPr bwMode="auto">
              <a:xfrm>
                <a:off x="2813" y="1986"/>
                <a:ext cx="291" cy="215"/>
              </a:xfrm>
              <a:custGeom>
                <a:avLst/>
                <a:gdLst>
                  <a:gd name="T0" fmla="*/ 0 w 291"/>
                  <a:gd name="T1" fmla="*/ 108 h 215"/>
                  <a:gd name="T2" fmla="*/ 0 w 291"/>
                  <a:gd name="T3" fmla="*/ 0 h 215"/>
                  <a:gd name="T4" fmla="*/ 291 w 291"/>
                  <a:gd name="T5" fmla="*/ 108 h 215"/>
                  <a:gd name="T6" fmla="*/ 291 w 291"/>
                  <a:gd name="T7" fmla="*/ 215 h 215"/>
                  <a:gd name="T8" fmla="*/ 0 w 291"/>
                  <a:gd name="T9" fmla="*/ 108 h 2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1" h="215">
                    <a:moveTo>
                      <a:pt x="0" y="108"/>
                    </a:moveTo>
                    <a:lnTo>
                      <a:pt x="0" y="0"/>
                    </a:lnTo>
                    <a:lnTo>
                      <a:pt x="291" y="108"/>
                    </a:lnTo>
                    <a:lnTo>
                      <a:pt x="291" y="215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77777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72" name="Freeform 66"/>
              <p:cNvSpPr>
                <a:spLocks noChangeAspect="1"/>
              </p:cNvSpPr>
              <p:nvPr/>
            </p:nvSpPr>
            <p:spPr bwMode="auto">
              <a:xfrm>
                <a:off x="3104" y="1986"/>
                <a:ext cx="292" cy="215"/>
              </a:xfrm>
              <a:custGeom>
                <a:avLst/>
                <a:gdLst>
                  <a:gd name="T0" fmla="*/ 0 w 558"/>
                  <a:gd name="T1" fmla="*/ 108 h 412"/>
                  <a:gd name="T2" fmla="*/ 292 w 558"/>
                  <a:gd name="T3" fmla="*/ 0 h 412"/>
                  <a:gd name="T4" fmla="*/ 292 w 558"/>
                  <a:gd name="T5" fmla="*/ 109 h 412"/>
                  <a:gd name="T6" fmla="*/ 0 w 558"/>
                  <a:gd name="T7" fmla="*/ 215 h 412"/>
                  <a:gd name="T8" fmla="*/ 0 w 558"/>
                  <a:gd name="T9" fmla="*/ 108 h 4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" h="412">
                    <a:moveTo>
                      <a:pt x="0" y="206"/>
                    </a:moveTo>
                    <a:lnTo>
                      <a:pt x="558" y="0"/>
                    </a:lnTo>
                    <a:lnTo>
                      <a:pt x="558" y="208"/>
                    </a:lnTo>
                    <a:lnTo>
                      <a:pt x="0" y="412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73" name="Freeform 67"/>
              <p:cNvSpPr>
                <a:spLocks noChangeAspect="1"/>
              </p:cNvSpPr>
              <p:nvPr/>
            </p:nvSpPr>
            <p:spPr bwMode="auto">
              <a:xfrm>
                <a:off x="2815" y="1879"/>
                <a:ext cx="580" cy="214"/>
              </a:xfrm>
              <a:custGeom>
                <a:avLst/>
                <a:gdLst>
                  <a:gd name="T0" fmla="*/ 0 w 1108"/>
                  <a:gd name="T1" fmla="*/ 106 h 410"/>
                  <a:gd name="T2" fmla="*/ 289 w 1108"/>
                  <a:gd name="T3" fmla="*/ 0 h 410"/>
                  <a:gd name="T4" fmla="*/ 580 w 1108"/>
                  <a:gd name="T5" fmla="*/ 106 h 410"/>
                  <a:gd name="T6" fmla="*/ 289 w 1108"/>
                  <a:gd name="T7" fmla="*/ 214 h 410"/>
                  <a:gd name="T8" fmla="*/ 0 w 1108"/>
                  <a:gd name="T9" fmla="*/ 106 h 4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8" h="410">
                    <a:moveTo>
                      <a:pt x="0" y="204"/>
                    </a:moveTo>
                    <a:lnTo>
                      <a:pt x="552" y="0"/>
                    </a:lnTo>
                    <a:lnTo>
                      <a:pt x="1108" y="204"/>
                    </a:lnTo>
                    <a:lnTo>
                      <a:pt x="552" y="41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</p:grpSp>
      <p:grpSp>
        <p:nvGrpSpPr>
          <p:cNvPr id="77" name="Group 68"/>
          <p:cNvGrpSpPr>
            <a:grpSpLocks/>
          </p:cNvGrpSpPr>
          <p:nvPr/>
        </p:nvGrpSpPr>
        <p:grpSpPr bwMode="auto">
          <a:xfrm>
            <a:off x="2693988" y="3405188"/>
            <a:ext cx="1768475" cy="1074737"/>
            <a:chOff x="1471" y="2228"/>
            <a:chExt cx="1114" cy="677"/>
          </a:xfrm>
        </p:grpSpPr>
        <p:grpSp>
          <p:nvGrpSpPr>
            <p:cNvPr id="78" name="Group 69"/>
            <p:cNvGrpSpPr>
              <a:grpSpLocks/>
            </p:cNvGrpSpPr>
            <p:nvPr/>
          </p:nvGrpSpPr>
          <p:grpSpPr bwMode="auto">
            <a:xfrm>
              <a:off x="1471" y="2289"/>
              <a:ext cx="1114" cy="616"/>
              <a:chOff x="3222" y="2586"/>
              <a:chExt cx="1114" cy="616"/>
            </a:xfrm>
          </p:grpSpPr>
          <p:sp>
            <p:nvSpPr>
              <p:cNvPr id="83" name="Freeform 70"/>
              <p:cNvSpPr>
                <a:spLocks/>
              </p:cNvSpPr>
              <p:nvPr/>
            </p:nvSpPr>
            <p:spPr bwMode="auto">
              <a:xfrm>
                <a:off x="3222" y="2790"/>
                <a:ext cx="556" cy="412"/>
              </a:xfrm>
              <a:custGeom>
                <a:avLst/>
                <a:gdLst>
                  <a:gd name="T0" fmla="*/ 0 w 556"/>
                  <a:gd name="T1" fmla="*/ 206 h 412"/>
                  <a:gd name="T2" fmla="*/ 0 w 556"/>
                  <a:gd name="T3" fmla="*/ 0 h 412"/>
                  <a:gd name="T4" fmla="*/ 556 w 556"/>
                  <a:gd name="T5" fmla="*/ 206 h 412"/>
                  <a:gd name="T6" fmla="*/ 556 w 556"/>
                  <a:gd name="T7" fmla="*/ 412 h 412"/>
                  <a:gd name="T8" fmla="*/ 418 w 556"/>
                  <a:gd name="T9" fmla="*/ 360 h 412"/>
                  <a:gd name="T10" fmla="*/ 418 w 556"/>
                  <a:gd name="T11" fmla="*/ 286 h 412"/>
                  <a:gd name="T12" fmla="*/ 140 w 556"/>
                  <a:gd name="T13" fmla="*/ 180 h 412"/>
                  <a:gd name="T14" fmla="*/ 36 w 556"/>
                  <a:gd name="T15" fmla="*/ 220 h 412"/>
                  <a:gd name="T16" fmla="*/ 0 w 556"/>
                  <a:gd name="T17" fmla="*/ 206 h 4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6" h="412">
                    <a:moveTo>
                      <a:pt x="0" y="206"/>
                    </a:moveTo>
                    <a:lnTo>
                      <a:pt x="0" y="0"/>
                    </a:lnTo>
                    <a:lnTo>
                      <a:pt x="556" y="206"/>
                    </a:lnTo>
                    <a:lnTo>
                      <a:pt x="556" y="412"/>
                    </a:lnTo>
                    <a:lnTo>
                      <a:pt x="418" y="360"/>
                    </a:lnTo>
                    <a:lnTo>
                      <a:pt x="418" y="286"/>
                    </a:lnTo>
                    <a:lnTo>
                      <a:pt x="140" y="180"/>
                    </a:lnTo>
                    <a:lnTo>
                      <a:pt x="36" y="220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84" name="Freeform 71"/>
              <p:cNvSpPr>
                <a:spLocks/>
              </p:cNvSpPr>
              <p:nvPr/>
            </p:nvSpPr>
            <p:spPr bwMode="auto">
              <a:xfrm>
                <a:off x="3778" y="2790"/>
                <a:ext cx="558" cy="412"/>
              </a:xfrm>
              <a:custGeom>
                <a:avLst/>
                <a:gdLst>
                  <a:gd name="T0" fmla="*/ 0 w 558"/>
                  <a:gd name="T1" fmla="*/ 206 h 412"/>
                  <a:gd name="T2" fmla="*/ 558 w 558"/>
                  <a:gd name="T3" fmla="*/ 0 h 412"/>
                  <a:gd name="T4" fmla="*/ 558 w 558"/>
                  <a:gd name="T5" fmla="*/ 208 h 412"/>
                  <a:gd name="T6" fmla="*/ 0 w 558"/>
                  <a:gd name="T7" fmla="*/ 412 h 412"/>
                  <a:gd name="T8" fmla="*/ 0 w 558"/>
                  <a:gd name="T9" fmla="*/ 206 h 4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" h="412">
                    <a:moveTo>
                      <a:pt x="0" y="206"/>
                    </a:moveTo>
                    <a:lnTo>
                      <a:pt x="558" y="0"/>
                    </a:lnTo>
                    <a:lnTo>
                      <a:pt x="558" y="208"/>
                    </a:lnTo>
                    <a:lnTo>
                      <a:pt x="0" y="412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85" name="Freeform 72"/>
              <p:cNvSpPr>
                <a:spLocks/>
              </p:cNvSpPr>
              <p:nvPr/>
            </p:nvSpPr>
            <p:spPr bwMode="auto">
              <a:xfrm>
                <a:off x="3226" y="2586"/>
                <a:ext cx="1108" cy="410"/>
              </a:xfrm>
              <a:custGeom>
                <a:avLst/>
                <a:gdLst>
                  <a:gd name="T0" fmla="*/ 0 w 1108"/>
                  <a:gd name="T1" fmla="*/ 204 h 410"/>
                  <a:gd name="T2" fmla="*/ 552 w 1108"/>
                  <a:gd name="T3" fmla="*/ 0 h 410"/>
                  <a:gd name="T4" fmla="*/ 1108 w 1108"/>
                  <a:gd name="T5" fmla="*/ 204 h 410"/>
                  <a:gd name="T6" fmla="*/ 552 w 1108"/>
                  <a:gd name="T7" fmla="*/ 410 h 410"/>
                  <a:gd name="T8" fmla="*/ 0 w 1108"/>
                  <a:gd name="T9" fmla="*/ 204 h 4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8" h="410">
                    <a:moveTo>
                      <a:pt x="0" y="204"/>
                    </a:moveTo>
                    <a:lnTo>
                      <a:pt x="552" y="0"/>
                    </a:lnTo>
                    <a:lnTo>
                      <a:pt x="1108" y="204"/>
                    </a:lnTo>
                    <a:lnTo>
                      <a:pt x="552" y="41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66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grpSp>
          <p:nvGrpSpPr>
            <p:cNvPr id="79" name="Group 73"/>
            <p:cNvGrpSpPr>
              <a:grpSpLocks/>
            </p:cNvGrpSpPr>
            <p:nvPr/>
          </p:nvGrpSpPr>
          <p:grpSpPr bwMode="auto">
            <a:xfrm>
              <a:off x="1862" y="2228"/>
              <a:ext cx="593" cy="329"/>
              <a:chOff x="1862" y="2228"/>
              <a:chExt cx="593" cy="329"/>
            </a:xfrm>
          </p:grpSpPr>
          <p:sp>
            <p:nvSpPr>
              <p:cNvPr id="80" name="Freeform 74"/>
              <p:cNvSpPr>
                <a:spLocks noChangeAspect="1"/>
              </p:cNvSpPr>
              <p:nvPr/>
            </p:nvSpPr>
            <p:spPr bwMode="auto">
              <a:xfrm>
                <a:off x="1862" y="2337"/>
                <a:ext cx="296" cy="220"/>
              </a:xfrm>
              <a:custGeom>
                <a:avLst/>
                <a:gdLst>
                  <a:gd name="T0" fmla="*/ 0 w 296"/>
                  <a:gd name="T1" fmla="*/ 110 h 220"/>
                  <a:gd name="T2" fmla="*/ 0 w 296"/>
                  <a:gd name="T3" fmla="*/ 0 h 220"/>
                  <a:gd name="T4" fmla="*/ 296 w 296"/>
                  <a:gd name="T5" fmla="*/ 110 h 220"/>
                  <a:gd name="T6" fmla="*/ 296 w 296"/>
                  <a:gd name="T7" fmla="*/ 220 h 220"/>
                  <a:gd name="T8" fmla="*/ 0 w 296"/>
                  <a:gd name="T9" fmla="*/ 110 h 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" h="220">
                    <a:moveTo>
                      <a:pt x="0" y="110"/>
                    </a:moveTo>
                    <a:lnTo>
                      <a:pt x="0" y="0"/>
                    </a:lnTo>
                    <a:lnTo>
                      <a:pt x="296" y="110"/>
                    </a:lnTo>
                    <a:lnTo>
                      <a:pt x="296" y="22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77777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81" name="Freeform 75"/>
              <p:cNvSpPr>
                <a:spLocks noChangeAspect="1"/>
              </p:cNvSpPr>
              <p:nvPr/>
            </p:nvSpPr>
            <p:spPr bwMode="auto">
              <a:xfrm>
                <a:off x="2158" y="2337"/>
                <a:ext cx="297" cy="220"/>
              </a:xfrm>
              <a:custGeom>
                <a:avLst/>
                <a:gdLst>
                  <a:gd name="T0" fmla="*/ 0 w 558"/>
                  <a:gd name="T1" fmla="*/ 110 h 412"/>
                  <a:gd name="T2" fmla="*/ 297 w 558"/>
                  <a:gd name="T3" fmla="*/ 0 h 412"/>
                  <a:gd name="T4" fmla="*/ 297 w 558"/>
                  <a:gd name="T5" fmla="*/ 111 h 412"/>
                  <a:gd name="T6" fmla="*/ 0 w 558"/>
                  <a:gd name="T7" fmla="*/ 220 h 412"/>
                  <a:gd name="T8" fmla="*/ 0 w 558"/>
                  <a:gd name="T9" fmla="*/ 110 h 4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" h="412">
                    <a:moveTo>
                      <a:pt x="0" y="206"/>
                    </a:moveTo>
                    <a:lnTo>
                      <a:pt x="558" y="0"/>
                    </a:lnTo>
                    <a:lnTo>
                      <a:pt x="558" y="208"/>
                    </a:lnTo>
                    <a:lnTo>
                      <a:pt x="0" y="412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82" name="Freeform 76"/>
              <p:cNvSpPr>
                <a:spLocks noChangeAspect="1"/>
              </p:cNvSpPr>
              <p:nvPr/>
            </p:nvSpPr>
            <p:spPr bwMode="auto">
              <a:xfrm>
                <a:off x="1864" y="2228"/>
                <a:ext cx="590" cy="219"/>
              </a:xfrm>
              <a:custGeom>
                <a:avLst/>
                <a:gdLst>
                  <a:gd name="T0" fmla="*/ 0 w 1108"/>
                  <a:gd name="T1" fmla="*/ 109 h 410"/>
                  <a:gd name="T2" fmla="*/ 294 w 1108"/>
                  <a:gd name="T3" fmla="*/ 0 h 410"/>
                  <a:gd name="T4" fmla="*/ 590 w 1108"/>
                  <a:gd name="T5" fmla="*/ 109 h 410"/>
                  <a:gd name="T6" fmla="*/ 294 w 1108"/>
                  <a:gd name="T7" fmla="*/ 219 h 410"/>
                  <a:gd name="T8" fmla="*/ 0 w 1108"/>
                  <a:gd name="T9" fmla="*/ 109 h 4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8" h="410">
                    <a:moveTo>
                      <a:pt x="0" y="204"/>
                    </a:moveTo>
                    <a:lnTo>
                      <a:pt x="552" y="0"/>
                    </a:lnTo>
                    <a:lnTo>
                      <a:pt x="1108" y="204"/>
                    </a:lnTo>
                    <a:lnTo>
                      <a:pt x="552" y="41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</p:grpSp>
      <p:sp>
        <p:nvSpPr>
          <p:cNvPr id="86" name="Freeform 77"/>
          <p:cNvSpPr>
            <a:spLocks/>
          </p:cNvSpPr>
          <p:nvPr/>
        </p:nvSpPr>
        <p:spPr bwMode="auto">
          <a:xfrm>
            <a:off x="4381500" y="1268413"/>
            <a:ext cx="5307013" cy="2038350"/>
          </a:xfrm>
          <a:custGeom>
            <a:avLst/>
            <a:gdLst>
              <a:gd name="T0" fmla="*/ 5283200 w 3343"/>
              <a:gd name="T1" fmla="*/ 0 h 1284"/>
              <a:gd name="T2" fmla="*/ 5307013 w 3343"/>
              <a:gd name="T3" fmla="*/ 80963 h 1284"/>
              <a:gd name="T4" fmla="*/ 5254625 w 3343"/>
              <a:gd name="T5" fmla="*/ 95250 h 1284"/>
              <a:gd name="T6" fmla="*/ 5267325 w 3343"/>
              <a:gd name="T7" fmla="*/ 206375 h 1284"/>
              <a:gd name="T8" fmla="*/ 5168900 w 3343"/>
              <a:gd name="T9" fmla="*/ 130175 h 1284"/>
              <a:gd name="T10" fmla="*/ 346075 w 3343"/>
              <a:gd name="T11" fmla="*/ 1952625 h 1284"/>
              <a:gd name="T12" fmla="*/ 0 w 3343"/>
              <a:gd name="T13" fmla="*/ 2038350 h 1284"/>
              <a:gd name="T14" fmla="*/ 314325 w 3343"/>
              <a:gd name="T15" fmla="*/ 1866900 h 1284"/>
              <a:gd name="T16" fmla="*/ 5283200 w 3343"/>
              <a:gd name="T17" fmla="*/ 0 h 12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43" h="1284">
                <a:moveTo>
                  <a:pt x="3328" y="0"/>
                </a:moveTo>
                <a:lnTo>
                  <a:pt x="3343" y="51"/>
                </a:lnTo>
                <a:lnTo>
                  <a:pt x="3310" y="60"/>
                </a:lnTo>
                <a:lnTo>
                  <a:pt x="3318" y="130"/>
                </a:lnTo>
                <a:lnTo>
                  <a:pt x="3256" y="82"/>
                </a:lnTo>
                <a:lnTo>
                  <a:pt x="218" y="1230"/>
                </a:lnTo>
                <a:lnTo>
                  <a:pt x="0" y="1284"/>
                </a:lnTo>
                <a:lnTo>
                  <a:pt x="198" y="1176"/>
                </a:lnTo>
                <a:lnTo>
                  <a:pt x="3328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87" name="Group 78"/>
          <p:cNvGrpSpPr>
            <a:grpSpLocks/>
          </p:cNvGrpSpPr>
          <p:nvPr/>
        </p:nvGrpSpPr>
        <p:grpSpPr bwMode="auto">
          <a:xfrm>
            <a:off x="5711825" y="3878263"/>
            <a:ext cx="1768475" cy="977900"/>
            <a:chOff x="3222" y="2586"/>
            <a:chExt cx="1114" cy="616"/>
          </a:xfrm>
        </p:grpSpPr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3222" y="2790"/>
              <a:ext cx="556" cy="412"/>
            </a:xfrm>
            <a:custGeom>
              <a:avLst/>
              <a:gdLst>
                <a:gd name="T0" fmla="*/ 0 w 556"/>
                <a:gd name="T1" fmla="*/ 206 h 412"/>
                <a:gd name="T2" fmla="*/ 0 w 556"/>
                <a:gd name="T3" fmla="*/ 0 h 412"/>
                <a:gd name="T4" fmla="*/ 556 w 556"/>
                <a:gd name="T5" fmla="*/ 206 h 412"/>
                <a:gd name="T6" fmla="*/ 556 w 556"/>
                <a:gd name="T7" fmla="*/ 412 h 412"/>
                <a:gd name="T8" fmla="*/ 418 w 556"/>
                <a:gd name="T9" fmla="*/ 360 h 412"/>
                <a:gd name="T10" fmla="*/ 418 w 556"/>
                <a:gd name="T11" fmla="*/ 286 h 412"/>
                <a:gd name="T12" fmla="*/ 140 w 556"/>
                <a:gd name="T13" fmla="*/ 180 h 412"/>
                <a:gd name="T14" fmla="*/ 36 w 556"/>
                <a:gd name="T15" fmla="*/ 220 h 412"/>
                <a:gd name="T16" fmla="*/ 0 w 556"/>
                <a:gd name="T17" fmla="*/ 206 h 4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56" h="412">
                  <a:moveTo>
                    <a:pt x="0" y="206"/>
                  </a:moveTo>
                  <a:lnTo>
                    <a:pt x="0" y="0"/>
                  </a:lnTo>
                  <a:lnTo>
                    <a:pt x="556" y="206"/>
                  </a:lnTo>
                  <a:lnTo>
                    <a:pt x="556" y="412"/>
                  </a:lnTo>
                  <a:lnTo>
                    <a:pt x="418" y="360"/>
                  </a:lnTo>
                  <a:lnTo>
                    <a:pt x="418" y="286"/>
                  </a:lnTo>
                  <a:lnTo>
                    <a:pt x="140" y="180"/>
                  </a:lnTo>
                  <a:lnTo>
                    <a:pt x="36" y="22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3778" y="2790"/>
              <a:ext cx="558" cy="412"/>
            </a:xfrm>
            <a:custGeom>
              <a:avLst/>
              <a:gdLst>
                <a:gd name="T0" fmla="*/ 0 w 558"/>
                <a:gd name="T1" fmla="*/ 206 h 412"/>
                <a:gd name="T2" fmla="*/ 558 w 558"/>
                <a:gd name="T3" fmla="*/ 0 h 412"/>
                <a:gd name="T4" fmla="*/ 558 w 558"/>
                <a:gd name="T5" fmla="*/ 208 h 412"/>
                <a:gd name="T6" fmla="*/ 0 w 558"/>
                <a:gd name="T7" fmla="*/ 412 h 412"/>
                <a:gd name="T8" fmla="*/ 0 w 558"/>
                <a:gd name="T9" fmla="*/ 206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412">
                  <a:moveTo>
                    <a:pt x="0" y="206"/>
                  </a:moveTo>
                  <a:lnTo>
                    <a:pt x="558" y="0"/>
                  </a:lnTo>
                  <a:lnTo>
                    <a:pt x="558" y="208"/>
                  </a:lnTo>
                  <a:lnTo>
                    <a:pt x="0" y="412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3226" y="2586"/>
              <a:ext cx="1108" cy="410"/>
            </a:xfrm>
            <a:custGeom>
              <a:avLst/>
              <a:gdLst>
                <a:gd name="T0" fmla="*/ 0 w 1108"/>
                <a:gd name="T1" fmla="*/ 204 h 410"/>
                <a:gd name="T2" fmla="*/ 552 w 1108"/>
                <a:gd name="T3" fmla="*/ 0 h 410"/>
                <a:gd name="T4" fmla="*/ 1108 w 1108"/>
                <a:gd name="T5" fmla="*/ 204 h 410"/>
                <a:gd name="T6" fmla="*/ 552 w 1108"/>
                <a:gd name="T7" fmla="*/ 410 h 410"/>
                <a:gd name="T8" fmla="*/ 0 w 1108"/>
                <a:gd name="T9" fmla="*/ 204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8" h="410">
                  <a:moveTo>
                    <a:pt x="0" y="204"/>
                  </a:moveTo>
                  <a:lnTo>
                    <a:pt x="552" y="0"/>
                  </a:lnTo>
                  <a:lnTo>
                    <a:pt x="1108" y="204"/>
                  </a:lnTo>
                  <a:lnTo>
                    <a:pt x="552" y="41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91" name="Freeform 82"/>
          <p:cNvSpPr>
            <a:spLocks/>
          </p:cNvSpPr>
          <p:nvPr/>
        </p:nvSpPr>
        <p:spPr bwMode="auto">
          <a:xfrm>
            <a:off x="-828675" y="1268413"/>
            <a:ext cx="10550525" cy="4038600"/>
          </a:xfrm>
          <a:custGeom>
            <a:avLst/>
            <a:gdLst>
              <a:gd name="T0" fmla="*/ 10521950 w 6646"/>
              <a:gd name="T1" fmla="*/ 0 h 2544"/>
              <a:gd name="T2" fmla="*/ 10550525 w 6646"/>
              <a:gd name="T3" fmla="*/ 73025 h 2544"/>
              <a:gd name="T4" fmla="*/ 3175 w 6646"/>
              <a:gd name="T5" fmla="*/ 4038600 h 2544"/>
              <a:gd name="T6" fmla="*/ 0 w 6646"/>
              <a:gd name="T7" fmla="*/ 3952875 h 2544"/>
              <a:gd name="T8" fmla="*/ 10521950 w 6646"/>
              <a:gd name="T9" fmla="*/ 0 h 2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646" h="2544">
                <a:moveTo>
                  <a:pt x="6628" y="0"/>
                </a:moveTo>
                <a:lnTo>
                  <a:pt x="6646" y="46"/>
                </a:lnTo>
                <a:lnTo>
                  <a:pt x="2" y="2544"/>
                </a:lnTo>
                <a:lnTo>
                  <a:pt x="0" y="2490"/>
                </a:lnTo>
                <a:lnTo>
                  <a:pt x="6628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92" name="Group 83"/>
          <p:cNvGrpSpPr>
            <a:grpSpLocks/>
          </p:cNvGrpSpPr>
          <p:nvPr/>
        </p:nvGrpSpPr>
        <p:grpSpPr bwMode="auto">
          <a:xfrm>
            <a:off x="5792788" y="3859213"/>
            <a:ext cx="2863850" cy="1104900"/>
            <a:chOff x="2424" y="2262"/>
            <a:chExt cx="1804" cy="696"/>
          </a:xfrm>
        </p:grpSpPr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2424" y="2292"/>
              <a:ext cx="1737" cy="663"/>
            </a:xfrm>
            <a:custGeom>
              <a:avLst/>
              <a:gdLst>
                <a:gd name="T0" fmla="*/ 0 w 1737"/>
                <a:gd name="T1" fmla="*/ 0 h 663"/>
                <a:gd name="T2" fmla="*/ 1737 w 1737"/>
                <a:gd name="T3" fmla="*/ 636 h 663"/>
                <a:gd name="T4" fmla="*/ 1737 w 1737"/>
                <a:gd name="T5" fmla="*/ 663 h 663"/>
                <a:gd name="T6" fmla="*/ 0 w 1737"/>
                <a:gd name="T7" fmla="*/ 24 h 663"/>
                <a:gd name="T8" fmla="*/ 0 w 1737"/>
                <a:gd name="T9" fmla="*/ 0 h 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663">
                  <a:moveTo>
                    <a:pt x="0" y="0"/>
                  </a:moveTo>
                  <a:lnTo>
                    <a:pt x="1737" y="636"/>
                  </a:lnTo>
                  <a:lnTo>
                    <a:pt x="1737" y="663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2430" y="2262"/>
              <a:ext cx="1797" cy="666"/>
            </a:xfrm>
            <a:custGeom>
              <a:avLst/>
              <a:gdLst>
                <a:gd name="T0" fmla="*/ 0 w 1797"/>
                <a:gd name="T1" fmla="*/ 27 h 666"/>
                <a:gd name="T2" fmla="*/ 69 w 1797"/>
                <a:gd name="T3" fmla="*/ 0 h 666"/>
                <a:gd name="T4" fmla="*/ 1797 w 1797"/>
                <a:gd name="T5" fmla="*/ 642 h 666"/>
                <a:gd name="T6" fmla="*/ 1731 w 1797"/>
                <a:gd name="T7" fmla="*/ 666 h 666"/>
                <a:gd name="T8" fmla="*/ 0 w 1797"/>
                <a:gd name="T9" fmla="*/ 27 h 6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7" h="666">
                  <a:moveTo>
                    <a:pt x="0" y="27"/>
                  </a:moveTo>
                  <a:lnTo>
                    <a:pt x="69" y="0"/>
                  </a:lnTo>
                  <a:lnTo>
                    <a:pt x="1797" y="642"/>
                  </a:lnTo>
                  <a:lnTo>
                    <a:pt x="1731" y="66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4160" y="2904"/>
              <a:ext cx="68" cy="54"/>
            </a:xfrm>
            <a:custGeom>
              <a:avLst/>
              <a:gdLst>
                <a:gd name="T0" fmla="*/ 0 w 68"/>
                <a:gd name="T1" fmla="*/ 24 h 54"/>
                <a:gd name="T2" fmla="*/ 68 w 68"/>
                <a:gd name="T3" fmla="*/ 0 h 54"/>
                <a:gd name="T4" fmla="*/ 68 w 68"/>
                <a:gd name="T5" fmla="*/ 30 h 54"/>
                <a:gd name="T6" fmla="*/ 2 w 68"/>
                <a:gd name="T7" fmla="*/ 54 h 54"/>
                <a:gd name="T8" fmla="*/ 0 w 68"/>
                <a:gd name="T9" fmla="*/ 2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54">
                  <a:moveTo>
                    <a:pt x="0" y="24"/>
                  </a:moveTo>
                  <a:lnTo>
                    <a:pt x="68" y="0"/>
                  </a:lnTo>
                  <a:lnTo>
                    <a:pt x="68" y="30"/>
                  </a:lnTo>
                  <a:lnTo>
                    <a:pt x="2" y="5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96" name="Oval 87"/>
          <p:cNvSpPr>
            <a:spLocks noChangeArrowheads="1"/>
          </p:cNvSpPr>
          <p:nvPr/>
        </p:nvSpPr>
        <p:spPr bwMode="auto">
          <a:xfrm>
            <a:off x="5865813" y="3683000"/>
            <a:ext cx="125412" cy="23971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endParaRPr lang="en-US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97" name="Text Box 88"/>
          <p:cNvSpPr txBox="1">
            <a:spLocks noChangeArrowheads="1"/>
          </p:cNvSpPr>
          <p:nvPr/>
        </p:nvSpPr>
        <p:spPr bwMode="auto">
          <a:xfrm rot="20335637">
            <a:off x="520700" y="4070350"/>
            <a:ext cx="7270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altLang="en-US" sz="2200" dirty="0">
                <a:solidFill>
                  <a:schemeClr val="tx1"/>
                </a:solidFill>
                <a:latin typeface="+mj-lt"/>
              </a:rPr>
              <a:t>fibre</a:t>
            </a:r>
            <a:endParaRPr lang="en-US" alt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8" name="Text Box 89"/>
          <p:cNvSpPr txBox="1">
            <a:spLocks noChangeArrowheads="1"/>
          </p:cNvSpPr>
          <p:nvPr/>
        </p:nvSpPr>
        <p:spPr bwMode="auto">
          <a:xfrm>
            <a:off x="6810375" y="4814888"/>
            <a:ext cx="1473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i="1">
                <a:solidFill>
                  <a:srgbClr val="330099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altLang="en-US" sz="2200">
                <a:solidFill>
                  <a:schemeClr val="tx1"/>
                </a:solidFill>
                <a:latin typeface="+mj-lt"/>
              </a:rPr>
              <a:t>oxy-butane</a:t>
            </a:r>
            <a:br>
              <a:rPr lang="en-GB" altLang="en-US" sz="2200">
                <a:solidFill>
                  <a:schemeClr val="tx1"/>
                </a:solidFill>
                <a:latin typeface="+mj-lt"/>
              </a:rPr>
            </a:br>
            <a:r>
              <a:rPr lang="en-GB" altLang="en-US" sz="2200">
                <a:solidFill>
                  <a:schemeClr val="tx1"/>
                </a:solidFill>
                <a:latin typeface="+mj-lt"/>
              </a:rPr>
              <a:t>burner</a:t>
            </a:r>
            <a:endParaRPr lang="en-US" altLang="en-US" sz="2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9" name="Freeform 90"/>
          <p:cNvSpPr>
            <a:spLocks/>
          </p:cNvSpPr>
          <p:nvPr/>
        </p:nvSpPr>
        <p:spPr bwMode="auto">
          <a:xfrm>
            <a:off x="-200025" y="3159125"/>
            <a:ext cx="4962525" cy="1909763"/>
          </a:xfrm>
          <a:custGeom>
            <a:avLst/>
            <a:gdLst>
              <a:gd name="T0" fmla="*/ 0 w 3126"/>
              <a:gd name="T1" fmla="*/ 1909763 h 1203"/>
              <a:gd name="T2" fmla="*/ 0 w 3126"/>
              <a:gd name="T3" fmla="*/ 1817688 h 1203"/>
              <a:gd name="T4" fmla="*/ 117475 w 3126"/>
              <a:gd name="T5" fmla="*/ 1770063 h 1203"/>
              <a:gd name="T6" fmla="*/ 130175 w 3126"/>
              <a:gd name="T7" fmla="*/ 1690688 h 1203"/>
              <a:gd name="T8" fmla="*/ 209550 w 3126"/>
              <a:gd name="T9" fmla="*/ 1738313 h 1203"/>
              <a:gd name="T10" fmla="*/ 4616450 w 3126"/>
              <a:gd name="T11" fmla="*/ 85725 h 1203"/>
              <a:gd name="T12" fmla="*/ 4962525 w 3126"/>
              <a:gd name="T13" fmla="*/ 0 h 1203"/>
              <a:gd name="T14" fmla="*/ 4648200 w 3126"/>
              <a:gd name="T15" fmla="*/ 171450 h 1203"/>
              <a:gd name="T16" fmla="*/ 0 w 3126"/>
              <a:gd name="T17" fmla="*/ 1909763 h 1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26" h="1203">
                <a:moveTo>
                  <a:pt x="0" y="1203"/>
                </a:moveTo>
                <a:lnTo>
                  <a:pt x="0" y="1145"/>
                </a:lnTo>
                <a:lnTo>
                  <a:pt x="74" y="1115"/>
                </a:lnTo>
                <a:lnTo>
                  <a:pt x="82" y="1065"/>
                </a:lnTo>
                <a:lnTo>
                  <a:pt x="132" y="1095"/>
                </a:lnTo>
                <a:lnTo>
                  <a:pt x="2908" y="54"/>
                </a:lnTo>
                <a:lnTo>
                  <a:pt x="3126" y="0"/>
                </a:lnTo>
                <a:lnTo>
                  <a:pt x="2928" y="108"/>
                </a:lnTo>
                <a:lnTo>
                  <a:pt x="0" y="120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 smtClean="0">
                <a:latin typeface="+mj-lt"/>
              </a:rPr>
              <a:t>FOiA</a:t>
            </a:r>
            <a:r>
              <a:rPr lang="en-GB" dirty="0" smtClean="0">
                <a:latin typeface="+mj-lt"/>
              </a:rPr>
              <a:t>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135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3541 -0.07291 " pathEditMode="relative" ptsTypes="AA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3541 -0.07291 " pathEditMode="relative" ptsTypes="AA">
                                      <p:cBhvr>
                                        <p:cTn id="4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5.92593E-6 L -0.14548 0.07223 " pathEditMode="relative" ptsTypes="AA">
                                      <p:cBhvr>
                                        <p:cTn id="43" dur="1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6945E-18 L 0.09063 -0.0449 " pathEditMode="relative" ptsTypes="AA">
                                      <p:cBhvr>
                                        <p:cTn id="45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0504 0.00138 -0.01042 0.00185 -0.01511 0.00486 " pathEditMode="relative" ptsTypes="fA">
                                      <p:cBhvr>
                                        <p:cTn id="4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2118 0.01065 L 0.00972 -0.00555 L -0.04271 0.0213 L 0.03368 -0.01805 L -0.09479 0.04722 L 0.0566 -0.02963 " pathEditMode="relative" ptsTypes="AAAAAAA">
                                      <p:cBhvr>
                                        <p:cTn id="49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72 -0.07269 L -0.1559 -0.06204 L -0.125 -0.07824 L -0.17743 -0.05139 L -0.10104 -0.09074 L -0.22952 -0.02546 L -0.07813 -0.10231 " pathEditMode="relative" rAng="0" ptsTypes="AAAAAAA">
                                      <p:cBhvr>
                                        <p:cTn id="51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" y="88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9 -0.07245 L -0.15608 -0.0618 L -0.12518 -0.07801 L -0.17761 -0.05116 L -0.10122 -0.09051 L -0.22969 -0.02523 L -0.0783 -0.10208 " pathEditMode="relative" rAng="0" ptsTypes="AAAAAAA">
                                      <p:cBhvr>
                                        <p:cTn id="53" dur="1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" y="88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0" fill="hold"/>
                                        <p:tgtEl>
                                          <p:spTgt spid="9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08959 -0.04514 " pathEditMode="relative" rAng="0" ptsTypes="AA">
                                      <p:cBhvr>
                                        <p:cTn id="57" dur="1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226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14167 0.07083 " pathEditMode="relative" rAng="0" ptsTypes="AA">
                                      <p:cBhvr>
                                        <p:cTn id="59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0" presetClass="path" presetSubtype="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3 -0.10208 L 0.05243 -0.03125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354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13 -0.10231 L 0.0526 -0.03148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500"/>
                            </p:stCondLst>
                            <p:childTnLst>
                              <p:par>
                                <p:cTn id="6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86" grpId="0" animBg="1"/>
      <p:bldP spid="86" grpId="1" animBg="1"/>
      <p:bldP spid="91" grpId="0" animBg="1"/>
      <p:bldP spid="91" grpId="1" animBg="1"/>
      <p:bldP spid="96" grpId="0" animBg="1"/>
      <p:bldP spid="96" grpId="1" animBg="1"/>
      <p:bldP spid="96" grpId="2" animBg="1"/>
      <p:bldP spid="96" grpId="3" animBg="1"/>
      <p:bldP spid="96" grpId="4" animBg="1"/>
      <p:bldP spid="97" grpId="0"/>
      <p:bldP spid="98" grpId="0"/>
      <p:bldP spid="99" grpId="0" animBg="1"/>
      <p:bldP spid="9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7512"/>
            <a:ext cx="9167349" cy="6875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7473" y="188640"/>
            <a:ext cx="7772400" cy="1143000"/>
          </a:xfrm>
        </p:spPr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99593" y="1556792"/>
            <a:ext cx="727280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 smtClean="0">
                <a:latin typeface="+mj-lt"/>
              </a:rPr>
              <a:t>Photonic lantern: conversion between a multimode port and a multiport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 smtClean="0">
                <a:latin typeface="+mj-lt"/>
              </a:rPr>
              <a:t>Four existing lantern technologies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5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500" dirty="0" err="1" smtClean="0">
                <a:latin typeface="+mj-lt"/>
              </a:rPr>
              <a:t>Potential</a:t>
            </a:r>
            <a:r>
              <a:rPr lang="es-MX" sz="2500" dirty="0" smtClean="0">
                <a:latin typeface="+mj-lt"/>
              </a:rPr>
              <a:t> in MM and SM interfaces: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+mj-lt"/>
              </a:rPr>
              <a:t>MM spectral filtering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2500" dirty="0" err="1">
                <a:latin typeface="+mj-lt"/>
              </a:rPr>
              <a:t>Mode</a:t>
            </a:r>
            <a:r>
              <a:rPr lang="es-MX" sz="2500" dirty="0">
                <a:latin typeface="+mj-lt"/>
              </a:rPr>
              <a:t> </a:t>
            </a:r>
            <a:r>
              <a:rPr lang="es-MX" sz="2500" dirty="0" err="1" smtClean="0">
                <a:latin typeface="+mj-lt"/>
              </a:rPr>
              <a:t>scrambler</a:t>
            </a:r>
            <a:endParaRPr lang="es-MX" sz="2500" dirty="0" smtClean="0">
              <a:latin typeface="+mj-lt"/>
            </a:endParaRPr>
          </a:p>
          <a:p>
            <a:pPr lvl="1"/>
            <a:endParaRPr lang="es-MX" sz="2500" dirty="0" smtClean="0">
              <a:latin typeface="+mj-lt"/>
            </a:endParaRPr>
          </a:p>
          <a:p>
            <a:endParaRPr lang="en-GB" sz="2500" dirty="0">
              <a:latin typeface="+mj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 smtClean="0"/>
              <a:t>What is an optical fibre?</a:t>
            </a:r>
          </a:p>
          <a:p>
            <a:pPr marL="0" indent="0">
              <a:buNone/>
            </a:pPr>
            <a:r>
              <a:rPr lang="en-GB" dirty="0" smtClean="0"/>
              <a:t>Optical waveguide made out of a dielectric material most commonly high purity silica glass, usually several km long.</a:t>
            </a:r>
          </a:p>
          <a:p>
            <a:pPr marL="0" indent="0">
              <a:buNone/>
            </a:pPr>
            <a:r>
              <a:rPr lang="en-GB" dirty="0" smtClean="0"/>
              <a:t>Low loss window from 800 nm to 1600 nm.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3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1797884"/>
            <a:ext cx="2088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Thank you</a:t>
            </a:r>
            <a:endParaRPr lang="en-GB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19685"/>
            <a:ext cx="4561312" cy="34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6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GB" dirty="0" smtClean="0"/>
              <a:t>Spare slides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707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50226" y="6086842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SG Leon-</a:t>
            </a:r>
            <a:r>
              <a:rPr lang="en-GB" altLang="en-US" sz="1600" dirty="0" err="1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Saval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al, </a:t>
            </a:r>
            <a:r>
              <a:rPr lang="en-GB" altLang="en-US" sz="1600" dirty="0" err="1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Nanophotonics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2 </a:t>
            </a:r>
            <a:r>
              <a:rPr lang="en-GB" alt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2013) 429</a:t>
            </a:r>
            <a:endParaRPr lang="en-GB" alt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altLang="en-US" sz="2800" b="1" i="1" dirty="0" smtClean="0">
                <a:solidFill>
                  <a:schemeClr val="tx1"/>
                </a:solidFill>
              </a:rPr>
              <a:t>Adjusting the geometry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971550" y="1268413"/>
            <a:ext cx="7561263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FFCC"/>
              </a:buClr>
              <a:buSzPct val="200000"/>
            </a:pPr>
            <a:r>
              <a:rPr lang="en-GB" altLang="en-US" sz="2200" smtClean="0">
                <a:solidFill>
                  <a:schemeClr val="tx1"/>
                </a:solidFill>
                <a:latin typeface="+mj-lt"/>
              </a:rPr>
              <a:t>are they the right N modes?</a:t>
            </a:r>
            <a:endParaRPr lang="en-GB" altLang="en-US" sz="2200">
              <a:solidFill>
                <a:schemeClr val="tx1"/>
              </a:solidFill>
              <a:latin typeface="+mj-lt"/>
              <a:sym typeface="Symbol" pitchFamily="18" charset="2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975992" y="1955971"/>
            <a:ext cx="6286500" cy="1239581"/>
            <a:chOff x="1975992" y="1955971"/>
            <a:chExt cx="6286500" cy="1239581"/>
          </a:xfrm>
        </p:grpSpPr>
        <p:pic>
          <p:nvPicPr>
            <p:cNvPr id="12" name="OSA Image" descr="OSA Image"/>
            <p:cNvPicPr>
              <a:picLocks noChangeAspect="1"/>
            </p:cNvPicPr>
            <p:nvPr/>
          </p:nvPicPr>
          <p:blipFill rotWithShape="1">
            <a:blip r:embed="rId3"/>
            <a:srcRect b="73920"/>
            <a:stretch/>
          </p:blipFill>
          <p:spPr>
            <a:xfrm>
              <a:off x="1975992" y="1955971"/>
              <a:ext cx="6286500" cy="1239581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 bwMode="auto">
            <a:xfrm>
              <a:off x="2074572" y="1955971"/>
              <a:ext cx="1170156" cy="302873"/>
            </a:xfrm>
            <a:prstGeom prst="rect">
              <a:avLst/>
            </a:prstGeom>
            <a:solidFill>
              <a:schemeClr val="tx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20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1" u="none" strike="noStrike" cap="none" normalizeH="0" baseline="0" smtClean="0">
                <a:ln>
                  <a:noFill/>
                </a:ln>
                <a:solidFill>
                  <a:srgbClr val="330099"/>
                </a:solidFill>
                <a:effectLst/>
                <a:latin typeface="+mj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975992" y="3299739"/>
            <a:ext cx="6286500" cy="1071077"/>
            <a:chOff x="1975992" y="3299739"/>
            <a:chExt cx="6286500" cy="1071077"/>
          </a:xfrm>
        </p:grpSpPr>
        <p:pic>
          <p:nvPicPr>
            <p:cNvPr id="14" name="OSA Image" descr="OSA Image"/>
            <p:cNvPicPr>
              <a:picLocks noChangeAspect="1"/>
            </p:cNvPicPr>
            <p:nvPr/>
          </p:nvPicPr>
          <p:blipFill rotWithShape="1">
            <a:blip r:embed="rId3"/>
            <a:srcRect t="45324" b="32141"/>
            <a:stretch/>
          </p:blipFill>
          <p:spPr>
            <a:xfrm>
              <a:off x="1975992" y="3299739"/>
              <a:ext cx="6286500" cy="107107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 bwMode="auto">
            <a:xfrm>
              <a:off x="2029375" y="4219379"/>
              <a:ext cx="1170156" cy="151437"/>
            </a:xfrm>
            <a:prstGeom prst="rect">
              <a:avLst/>
            </a:prstGeom>
            <a:solidFill>
              <a:schemeClr val="tx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20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1" u="none" strike="noStrike" cap="none" normalizeH="0" baseline="0" smtClean="0">
                <a:ln>
                  <a:noFill/>
                </a:ln>
                <a:solidFill>
                  <a:srgbClr val="330099"/>
                </a:solidFill>
                <a:effectLst/>
                <a:latin typeface="+mj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975992" y="4460828"/>
            <a:ext cx="6286500" cy="1038448"/>
            <a:chOff x="1975992" y="4460828"/>
            <a:chExt cx="6286500" cy="1038448"/>
          </a:xfrm>
        </p:grpSpPr>
        <p:pic>
          <p:nvPicPr>
            <p:cNvPr id="13" name="OSA Image" descr="OSA Image"/>
            <p:cNvPicPr>
              <a:picLocks noChangeAspect="1"/>
            </p:cNvPicPr>
            <p:nvPr/>
          </p:nvPicPr>
          <p:blipFill rotWithShape="1">
            <a:blip r:embed="rId3"/>
            <a:srcRect t="78152"/>
            <a:stretch/>
          </p:blipFill>
          <p:spPr>
            <a:xfrm>
              <a:off x="1975992" y="4460828"/>
              <a:ext cx="6286500" cy="10384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auto">
            <a:xfrm>
              <a:off x="2061648" y="4460828"/>
              <a:ext cx="1170156" cy="151437"/>
            </a:xfrm>
            <a:prstGeom prst="rect">
              <a:avLst/>
            </a:prstGeom>
            <a:solidFill>
              <a:schemeClr val="tx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20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1" u="none" strike="noStrike" cap="none" normalizeH="0" baseline="0" smtClean="0">
                <a:ln>
                  <a:noFill/>
                </a:ln>
                <a:solidFill>
                  <a:srgbClr val="330099"/>
                </a:solidFill>
                <a:effectLst/>
                <a:latin typeface="+mj-lt"/>
              </a:endParaRPr>
            </a:p>
          </p:txBody>
        </p:sp>
      </p:grp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557923" y="2392405"/>
            <a:ext cx="1168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chemeClr val="tx1"/>
                </a:solidFill>
                <a:latin typeface="+mj-lt"/>
              </a:rPr>
              <a:t>MM core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557923" y="3511790"/>
            <a:ext cx="1217612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chemeClr val="tx1"/>
                </a:solidFill>
                <a:latin typeface="+mj-lt"/>
              </a:rPr>
              <a:t>good array geometry</a:t>
            </a:r>
            <a:endParaRPr lang="en-GB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557923" y="4656565"/>
            <a:ext cx="1168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chemeClr val="tx1"/>
                </a:solidFill>
                <a:latin typeface="+mj-lt"/>
              </a:rPr>
              <a:t>bad array geometry</a:t>
            </a:r>
            <a:endParaRPr lang="en-GB" alt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50825" y="5837788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NK Fontaine et </a:t>
            </a:r>
            <a:r>
              <a:rPr lang="en-GB" alt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al, Opt Express 20 (2012) </a:t>
            </a:r>
            <a:r>
              <a:rPr lang="en-GB" altLang="en-US" sz="16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27123</a:t>
            </a:r>
            <a:endParaRPr lang="en-GB" alt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219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42" descr="5um-core-fib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46" y="1320457"/>
            <a:ext cx="1381706" cy="124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299084"/>
            <a:ext cx="2305897" cy="14371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3201"/>
            <a:ext cx="2376264" cy="1472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3201"/>
            <a:ext cx="1063634" cy="1063634"/>
          </a:xfrm>
          <a:prstGeom prst="rect">
            <a:avLst/>
          </a:prstGeom>
        </p:spPr>
      </p:pic>
      <p:pic>
        <p:nvPicPr>
          <p:cNvPr id="19" name="Picture 135" descr="050803A_a NAJ copier"/>
          <p:cNvPicPr preferRelativeResize="0">
            <a:picLocks noChangeAspect="1" noChangeArrowheads="1"/>
          </p:cNvPicPr>
          <p:nvPr/>
        </p:nvPicPr>
        <p:blipFill>
          <a:blip r:embed="rId9">
            <a:lum bright="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67806"/>
            <a:ext cx="1120690" cy="113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4" descr="kaiser_fibr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025" y="4727939"/>
            <a:ext cx="1290275" cy="120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5" descr="050803A_a NAJ copier"/>
          <p:cNvPicPr preferRelativeResize="0">
            <a:picLocks noChangeAspect="1" noChangeArrowheads="1"/>
          </p:cNvPicPr>
          <p:nvPr/>
        </p:nvPicPr>
        <p:blipFill>
          <a:blip r:embed="rId9">
            <a:lum bright="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659" y="2513757"/>
            <a:ext cx="1115690" cy="113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1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612822"/>
              </p:ext>
            </p:extLst>
          </p:nvPr>
        </p:nvGraphicFramePr>
        <p:xfrm>
          <a:off x="5683397" y="3647428"/>
          <a:ext cx="1183742" cy="1133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PHOTO-PAINT" r:id="rId11" imgW="42996094" imgH="46337992" progId="CorelPhotoPaint.Image.12">
                  <p:embed/>
                </p:oleObj>
              </mc:Choice>
              <mc:Fallback>
                <p:oleObj name="PHOTO-PAINT" r:id="rId11" imgW="42996094" imgH="46337992" progId="CorelPhotoPaint.Image.12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355" r="6982"/>
                      <a:stretch>
                        <a:fillRect/>
                      </a:stretch>
                    </p:blipFill>
                    <p:spPr bwMode="auto">
                      <a:xfrm>
                        <a:off x="5683397" y="3647428"/>
                        <a:ext cx="1183742" cy="11336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137" descr="pcf1b"/>
          <p:cNvPicPr preferRelativeResize="0"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5" t="2620" r="12537"/>
          <a:stretch>
            <a:fillRect/>
          </a:stretch>
        </p:blipFill>
        <p:spPr bwMode="auto">
          <a:xfrm>
            <a:off x="6865348" y="3676993"/>
            <a:ext cx="1190906" cy="113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8" descr="2-56 clad"/>
          <p:cNvPicPr preferRelativeResize="0"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8" t="5705" r="14355"/>
          <a:stretch>
            <a:fillRect/>
          </a:stretch>
        </p:blipFill>
        <p:spPr bwMode="auto">
          <a:xfrm>
            <a:off x="4582034" y="3647428"/>
            <a:ext cx="1135389" cy="113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9"/>
          <p:cNvPicPr>
            <a:picLocks noChangeAspect="1" noChangeArrowheads="1"/>
          </p:cNvPicPr>
          <p:nvPr/>
        </p:nvPicPr>
        <p:blipFill>
          <a:blip r:embed="rId15" cstate="print">
            <a:lum bright="36000" contrast="7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1" r="10797"/>
          <a:stretch>
            <a:fillRect/>
          </a:stretch>
        </p:blipFill>
        <p:spPr bwMode="auto">
          <a:xfrm>
            <a:off x="4562335" y="2513757"/>
            <a:ext cx="1185533" cy="113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0" descr="Resize of f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348" y="2472125"/>
            <a:ext cx="1181952" cy="120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132" y="1327192"/>
            <a:ext cx="1205306" cy="11865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349" y="1320456"/>
            <a:ext cx="1190905" cy="1198803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 idx="4294967295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Standard vs Specialty</a:t>
            </a:r>
            <a:endParaRPr lang="en-GB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335" y="4766355"/>
            <a:ext cx="1342065" cy="116378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73" y="4766355"/>
            <a:ext cx="1156115" cy="1163783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81657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975" y="1182970"/>
            <a:ext cx="8229600" cy="4525963"/>
          </a:xfrm>
        </p:spPr>
        <p:txBody>
          <a:bodyPr/>
          <a:lstStyle/>
          <a:p>
            <a:r>
              <a:rPr lang="en-GB" dirty="0" smtClean="0"/>
              <a:t>How does an optical fibre guide light?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201303"/>
            <a:ext cx="914475" cy="9144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27" y="2201302"/>
            <a:ext cx="914475" cy="914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879" y="2201301"/>
            <a:ext cx="914475" cy="914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193723"/>
            <a:ext cx="914475" cy="9144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29" y="3193724"/>
            <a:ext cx="914475" cy="9144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878" y="3193725"/>
            <a:ext cx="914475" cy="9144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43" y="4204329"/>
            <a:ext cx="914475" cy="9144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30" y="4204329"/>
            <a:ext cx="914475" cy="9144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879" y="4204329"/>
            <a:ext cx="914475" cy="9144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43" y="5242806"/>
            <a:ext cx="914475" cy="9144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80" y="5242805"/>
            <a:ext cx="914475" cy="9144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534" y="5242804"/>
            <a:ext cx="914475" cy="91447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093430" y="6630628"/>
            <a:ext cx="30505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http://</a:t>
            </a:r>
            <a:r>
              <a:rPr lang="en-GB" sz="1000" dirty="0" smtClean="0"/>
              <a:t>drhart.ucoz.com/Research/fiber_modes.png</a:t>
            </a:r>
          </a:p>
          <a:p>
            <a:endParaRPr lang="en-GB" sz="1000" dirty="0"/>
          </a:p>
        </p:txBody>
      </p:sp>
      <p:grpSp>
        <p:nvGrpSpPr>
          <p:cNvPr id="50" name="Group 49"/>
          <p:cNvGrpSpPr/>
          <p:nvPr/>
        </p:nvGrpSpPr>
        <p:grpSpPr>
          <a:xfrm>
            <a:off x="599891" y="2725872"/>
            <a:ext cx="4447021" cy="1224136"/>
            <a:chOff x="599891" y="3650963"/>
            <a:chExt cx="4447021" cy="1224136"/>
          </a:xfrm>
        </p:grpSpPr>
        <p:grpSp>
          <p:nvGrpSpPr>
            <p:cNvPr id="42" name="Group 41"/>
            <p:cNvGrpSpPr/>
            <p:nvPr/>
          </p:nvGrpSpPr>
          <p:grpSpPr>
            <a:xfrm>
              <a:off x="1248394" y="3794979"/>
              <a:ext cx="3562304" cy="830884"/>
              <a:chOff x="1547664" y="4869160"/>
              <a:chExt cx="3168352" cy="830882"/>
            </a:xfrm>
            <a:noFill/>
          </p:grpSpPr>
          <p:sp>
            <p:nvSpPr>
              <p:cNvPr id="23" name="Oval 22"/>
              <p:cNvSpPr/>
              <p:nvPr/>
            </p:nvSpPr>
            <p:spPr>
              <a:xfrm>
                <a:off x="1547664" y="4869160"/>
                <a:ext cx="216024" cy="830882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499992" y="4869160"/>
                <a:ext cx="216024" cy="830882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6" name="Straight Connector 25"/>
              <p:cNvCxnSpPr>
                <a:stCxn id="23" idx="0"/>
                <a:endCxn id="24" idx="0"/>
              </p:cNvCxnSpPr>
              <p:nvPr/>
            </p:nvCxnSpPr>
            <p:spPr>
              <a:xfrm>
                <a:off x="1655676" y="4869160"/>
                <a:ext cx="295232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>
                <a:stCxn id="24" idx="4"/>
                <a:endCxn id="23" idx="4"/>
              </p:cNvCxnSpPr>
              <p:nvPr/>
            </p:nvCxnSpPr>
            <p:spPr>
              <a:xfrm flipH="1">
                <a:off x="1655676" y="5700042"/>
                <a:ext cx="295232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Oval 29"/>
              <p:cNvSpPr/>
              <p:nvPr/>
            </p:nvSpPr>
            <p:spPr>
              <a:xfrm>
                <a:off x="1619672" y="5032573"/>
                <a:ext cx="72008" cy="504056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572000" y="5013176"/>
                <a:ext cx="72008" cy="504056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3" name="Straight Connector 32"/>
              <p:cNvCxnSpPr>
                <a:stCxn id="30" idx="0"/>
                <a:endCxn id="31" idx="0"/>
              </p:cNvCxnSpPr>
              <p:nvPr/>
            </p:nvCxnSpPr>
            <p:spPr>
              <a:xfrm flipV="1">
                <a:off x="1655676" y="5013176"/>
                <a:ext cx="2952328" cy="19397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30" idx="4"/>
                <a:endCxn id="31" idx="4"/>
              </p:cNvCxnSpPr>
              <p:nvPr/>
            </p:nvCxnSpPr>
            <p:spPr>
              <a:xfrm flipV="1">
                <a:off x="1655676" y="5517232"/>
                <a:ext cx="2952328" cy="19397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3" idx="2"/>
                <a:endCxn id="24" idx="6"/>
              </p:cNvCxnSpPr>
              <p:nvPr/>
            </p:nvCxnSpPr>
            <p:spPr>
              <a:xfrm>
                <a:off x="1547664" y="5284601"/>
                <a:ext cx="3168352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  <a:lumOff val="5000"/>
                  </a:schemeClr>
                </a:solidFill>
                <a:prstDash val="sysDot"/>
                <a:tailEnd type="triangle"/>
              </a:ln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43"/>
            <p:cNvCxnSpPr>
              <a:stCxn id="30" idx="2"/>
            </p:cNvCxnSpPr>
            <p:nvPr/>
          </p:nvCxnSpPr>
          <p:spPr>
            <a:xfrm>
              <a:off x="1329355" y="4210421"/>
              <a:ext cx="333181" cy="242330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1662536" y="3938995"/>
              <a:ext cx="1872208" cy="513756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534744" y="3938995"/>
              <a:ext cx="1512168" cy="432048"/>
            </a:xfrm>
            <a:prstGeom prst="line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1230488" y="3948693"/>
              <a:ext cx="1656184" cy="17650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886672" y="3948693"/>
              <a:ext cx="1512168" cy="135713"/>
            </a:xfrm>
            <a:prstGeom prst="line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endCxn id="30" idx="6"/>
            </p:cNvCxnSpPr>
            <p:nvPr/>
          </p:nvCxnSpPr>
          <p:spPr>
            <a:xfrm flipH="1">
              <a:off x="1410316" y="3948693"/>
              <a:ext cx="612260" cy="261728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798440" y="4235458"/>
              <a:ext cx="504056" cy="639641"/>
            </a:xfrm>
            <a:prstGeom prst="line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2022576" y="3948693"/>
              <a:ext cx="1080120" cy="513757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V="1">
              <a:off x="3102696" y="3948693"/>
              <a:ext cx="864096" cy="504058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3966792" y="3938995"/>
              <a:ext cx="288032" cy="77554"/>
            </a:xfrm>
            <a:prstGeom prst="straightConnector1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endCxn id="30" idx="2"/>
            </p:cNvCxnSpPr>
            <p:nvPr/>
          </p:nvCxnSpPr>
          <p:spPr>
            <a:xfrm>
              <a:off x="1014464" y="3650963"/>
              <a:ext cx="314891" cy="559458"/>
            </a:xfrm>
            <a:prstGeom prst="line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599891" y="4125196"/>
              <a:ext cx="661501" cy="151052"/>
            </a:xfrm>
            <a:prstGeom prst="line">
              <a:avLst/>
            </a:prstGeom>
            <a:noFill/>
            <a:ln>
              <a:solidFill>
                <a:schemeClr val="tx1"/>
              </a:solidFill>
              <a:tailEnd type="triangle"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1790359" y="4804523"/>
            <a:ext cx="1312338" cy="1792861"/>
            <a:chOff x="1790359" y="4804523"/>
            <a:chExt cx="1312338" cy="1792861"/>
          </a:xfrm>
        </p:grpSpPr>
        <p:cxnSp>
          <p:nvCxnSpPr>
            <p:cNvPr id="90" name="Straight Arrow Connector 89"/>
            <p:cNvCxnSpPr/>
            <p:nvPr/>
          </p:nvCxnSpPr>
          <p:spPr>
            <a:xfrm>
              <a:off x="1790359" y="6597384"/>
              <a:ext cx="1083924" cy="0"/>
            </a:xfrm>
            <a:prstGeom prst="straightConnector1">
              <a:avLst/>
            </a:prstGeom>
            <a:ln w="88900" cmpd="sng">
              <a:solidFill>
                <a:srgbClr val="FFFF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2396214" y="4833239"/>
              <a:ext cx="0" cy="1548089"/>
            </a:xfrm>
            <a:prstGeom prst="line">
              <a:avLst/>
            </a:prstGeom>
            <a:ln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3102697" y="4804523"/>
              <a:ext cx="0" cy="1548089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/>
            <p:cNvSpPr/>
            <p:nvPr/>
          </p:nvSpPr>
          <p:spPr>
            <a:xfrm>
              <a:off x="2347124" y="5555981"/>
              <a:ext cx="72000" cy="72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/>
          </p:nvSpPr>
          <p:spPr>
            <a:xfrm>
              <a:off x="2345283" y="5148744"/>
              <a:ext cx="72000" cy="72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/>
          </p:nvSpPr>
          <p:spPr>
            <a:xfrm>
              <a:off x="2347124" y="6021288"/>
              <a:ext cx="72000" cy="72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Arc 103"/>
            <p:cNvSpPr/>
            <p:nvPr/>
          </p:nvSpPr>
          <p:spPr>
            <a:xfrm rot="5400000">
              <a:off x="2302137" y="5115368"/>
              <a:ext cx="259018" cy="19865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Arc 105"/>
            <p:cNvSpPr/>
            <p:nvPr/>
          </p:nvSpPr>
          <p:spPr>
            <a:xfrm rot="5400000">
              <a:off x="2302135" y="5543311"/>
              <a:ext cx="259018" cy="19865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Arc 107"/>
            <p:cNvSpPr/>
            <p:nvPr/>
          </p:nvSpPr>
          <p:spPr>
            <a:xfrm rot="5400000">
              <a:off x="2302134" y="6008478"/>
              <a:ext cx="259018" cy="19865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Arc 108"/>
            <p:cNvSpPr/>
            <p:nvPr/>
          </p:nvSpPr>
          <p:spPr>
            <a:xfrm rot="5400000">
              <a:off x="2662631" y="5005333"/>
              <a:ext cx="520321" cy="35946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Arc 71"/>
            <p:cNvSpPr/>
            <p:nvPr/>
          </p:nvSpPr>
          <p:spPr>
            <a:xfrm rot="5400000">
              <a:off x="2644571" y="5419917"/>
              <a:ext cx="520321" cy="39558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Arc 72"/>
            <p:cNvSpPr/>
            <p:nvPr/>
          </p:nvSpPr>
          <p:spPr>
            <a:xfrm rot="5400000">
              <a:off x="2644570" y="5894663"/>
              <a:ext cx="520321" cy="395580"/>
            </a:xfrm>
            <a:prstGeom prst="arc">
              <a:avLst>
                <a:gd name="adj1" fmla="val 11143118"/>
                <a:gd name="adj2" fmla="val 21355512"/>
              </a:avLst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28728" y="4108198"/>
            <a:ext cx="2658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GB" dirty="0" smtClean="0"/>
              <a:t>Huygens-Fresnel </a:t>
            </a:r>
            <a:r>
              <a:rPr lang="en-GB" dirty="0"/>
              <a:t>principle</a:t>
            </a:r>
          </a:p>
          <a:p>
            <a:endParaRPr lang="en-GB" dirty="0"/>
          </a:p>
        </p:txBody>
      </p:sp>
      <p:sp>
        <p:nvSpPr>
          <p:cNvPr id="51" name="TextBox 50"/>
          <p:cNvSpPr txBox="1"/>
          <p:nvPr/>
        </p:nvSpPr>
        <p:spPr>
          <a:xfrm>
            <a:off x="957403" y="2079541"/>
            <a:ext cx="1947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GB" dirty="0"/>
              <a:t>Geometric optics? 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 smtClean="0"/>
              <a:t>FOiA</a:t>
            </a:r>
            <a:r>
              <a:rPr lang="en-GB" dirty="0" smtClean="0"/>
              <a:t> IV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06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7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dirty="0" smtClean="0">
                <a:solidFill>
                  <a:schemeClr val="tx1"/>
                </a:solidFill>
              </a:rPr>
              <a:t>What is a photonic lantern?</a:t>
            </a: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341436" y="2816665"/>
            <a:ext cx="171022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i="0" dirty="0" smtClean="0">
                <a:solidFill>
                  <a:schemeClr val="tx1"/>
                </a:solidFill>
                <a:latin typeface="+mj-lt"/>
                <a:sym typeface="Symbol"/>
              </a:rPr>
              <a:t>1</a:t>
            </a:r>
            <a:r>
              <a:rPr lang="en-GB" dirty="0" smtClean="0">
                <a:solidFill>
                  <a:schemeClr val="tx1"/>
                </a:solidFill>
                <a:latin typeface="+mj-lt"/>
              </a:rPr>
              <a:t> MM core with N modes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8" name="Group 38"/>
          <p:cNvGrpSpPr>
            <a:grpSpLocks/>
          </p:cNvGrpSpPr>
          <p:nvPr/>
        </p:nvGrpSpPr>
        <p:grpSpPr bwMode="auto">
          <a:xfrm>
            <a:off x="2103997" y="2872938"/>
            <a:ext cx="307715" cy="502442"/>
            <a:chOff x="5035" y="4541"/>
            <a:chExt cx="169" cy="493"/>
          </a:xfrm>
          <a:solidFill>
            <a:srgbClr val="00B0F0"/>
          </a:solidFill>
        </p:grpSpPr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5120" y="4788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 flipH="1">
              <a:off x="5035" y="4541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71" name="Line 41"/>
          <p:cNvSpPr>
            <a:spLocks noChangeShapeType="1"/>
          </p:cNvSpPr>
          <p:nvPr/>
        </p:nvSpPr>
        <p:spPr bwMode="auto">
          <a:xfrm flipV="1">
            <a:off x="6404788" y="2766642"/>
            <a:ext cx="4175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sp>
        <p:nvSpPr>
          <p:cNvPr id="72" name="Line 41"/>
          <p:cNvSpPr>
            <a:spLocks noChangeShapeType="1"/>
          </p:cNvSpPr>
          <p:nvPr/>
        </p:nvSpPr>
        <p:spPr bwMode="auto">
          <a:xfrm flipV="1">
            <a:off x="6404788" y="3144973"/>
            <a:ext cx="4175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sp>
        <p:nvSpPr>
          <p:cNvPr id="73" name="Line 41"/>
          <p:cNvSpPr>
            <a:spLocks noChangeShapeType="1"/>
          </p:cNvSpPr>
          <p:nvPr/>
        </p:nvSpPr>
        <p:spPr bwMode="auto">
          <a:xfrm flipV="1">
            <a:off x="6404788" y="3497496"/>
            <a:ext cx="41751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sp>
        <p:nvSpPr>
          <p:cNvPr id="74" name="Line 41"/>
          <p:cNvSpPr>
            <a:spLocks noChangeShapeType="1"/>
          </p:cNvSpPr>
          <p:nvPr/>
        </p:nvSpPr>
        <p:spPr bwMode="auto">
          <a:xfrm flipV="1">
            <a:off x="6404788" y="3868302"/>
            <a:ext cx="4175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sp>
        <p:nvSpPr>
          <p:cNvPr id="75" name="Line 41"/>
          <p:cNvSpPr>
            <a:spLocks noChangeShapeType="1"/>
          </p:cNvSpPr>
          <p:nvPr/>
        </p:nvSpPr>
        <p:spPr bwMode="auto">
          <a:xfrm flipV="1">
            <a:off x="6404788" y="2406594"/>
            <a:ext cx="4175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pic>
        <p:nvPicPr>
          <p:cNvPr id="77" name="Picture 33" descr="C:\My Documents\publications\1309 ecoc workshop\transition schematic ba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162" y="2240031"/>
            <a:ext cx="3512003" cy="180024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low-loss interface between multimode and single-mode waveguides:</a:t>
            </a:r>
            <a:endParaRPr lang="en-GB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7182348" y="2939682"/>
            <a:ext cx="1710228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mtClean="0">
                <a:solidFill>
                  <a:schemeClr val="tx1"/>
                </a:solidFill>
                <a:latin typeface="+mj-lt"/>
              </a:rPr>
              <a:t>N</a:t>
            </a:r>
            <a:r>
              <a:rPr lang="en-GB" i="0" smtClean="0">
                <a:solidFill>
                  <a:schemeClr val="tx1"/>
                </a:solidFill>
                <a:latin typeface="+mj-lt"/>
                <a:sym typeface="Symbol"/>
              </a:rPr>
              <a:t></a:t>
            </a:r>
            <a:r>
              <a:rPr lang="en-GB" smtClean="0">
                <a:solidFill>
                  <a:schemeClr val="tx1"/>
                </a:solidFill>
                <a:latin typeface="+mj-lt"/>
              </a:rPr>
              <a:t> SM cores </a:t>
            </a:r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46" name="Rectangle 13"/>
          <p:cNvSpPr>
            <a:spLocks noChangeArrowheads="1"/>
          </p:cNvSpPr>
          <p:nvPr/>
        </p:nvSpPr>
        <p:spPr bwMode="auto">
          <a:xfrm>
            <a:off x="971520" y="4419132"/>
            <a:ext cx="4500600" cy="93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mode-number matching: </a:t>
            </a:r>
          </a:p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MM modes = SM cores</a:t>
            </a:r>
            <a:endParaRPr lang="en-GB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8" name="Rectangle 12"/>
          <p:cNvSpPr>
            <a:spLocks noChangeArrowheads="1"/>
          </p:cNvSpPr>
          <p:nvPr/>
        </p:nvSpPr>
        <p:spPr bwMode="auto">
          <a:xfrm>
            <a:off x="250825" y="5967143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GB" sz="1600" i="1" dirty="0">
                <a:solidFill>
                  <a:schemeClr val="tx1"/>
                </a:solidFill>
                <a:latin typeface="+mj-lt"/>
              </a:rPr>
              <a:t>SG Leon-</a:t>
            </a:r>
            <a:r>
              <a:rPr lang="en-GB" sz="1600" i="1" dirty="0" err="1">
                <a:solidFill>
                  <a:schemeClr val="tx1"/>
                </a:solidFill>
                <a:latin typeface="+mj-lt"/>
              </a:rPr>
              <a:t>Saval</a:t>
            </a:r>
            <a:r>
              <a:rPr lang="en-GB" sz="1600" i="1" dirty="0">
                <a:solidFill>
                  <a:schemeClr val="tx1"/>
                </a:solidFill>
                <a:latin typeface="+mj-lt"/>
              </a:rPr>
              <a:t> et al, Opt </a:t>
            </a:r>
            <a:r>
              <a:rPr lang="en-GB" sz="1600" i="1" dirty="0" err="1">
                <a:solidFill>
                  <a:schemeClr val="tx1"/>
                </a:solidFill>
                <a:latin typeface="+mj-lt"/>
              </a:rPr>
              <a:t>Lett</a:t>
            </a:r>
            <a:r>
              <a:rPr lang="en-GB" sz="1600" i="1" dirty="0">
                <a:solidFill>
                  <a:schemeClr val="tx1"/>
                </a:solidFill>
                <a:latin typeface="+mj-lt"/>
              </a:rPr>
              <a:t> 30 (2005) 2545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3" descr="C:\My Documents\publications\1309 ecoc workshop\transition schematic ba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61161" y="2240030"/>
            <a:ext cx="3512003" cy="180254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Reciprocal device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low-loss </a:t>
            </a:r>
            <a:r>
              <a:rPr lang="en-GB" sz="2200" dirty="0">
                <a:solidFill>
                  <a:schemeClr val="tx1"/>
                </a:solidFill>
                <a:latin typeface="+mj-lt"/>
              </a:rPr>
              <a:t>interface between single-mode </a:t>
            </a: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and </a:t>
            </a:r>
            <a:r>
              <a:rPr lang="en-GB" sz="2200" dirty="0">
                <a:solidFill>
                  <a:schemeClr val="tx1"/>
                </a:solidFill>
                <a:latin typeface="+mj-lt"/>
              </a:rPr>
              <a:t>multimode </a:t>
            </a:r>
            <a:r>
              <a:rPr lang="en-GB" sz="2200" dirty="0" smtClean="0">
                <a:solidFill>
                  <a:schemeClr val="tx1"/>
                </a:solidFill>
                <a:latin typeface="+mj-lt"/>
              </a:rPr>
              <a:t>waveguides</a:t>
            </a:r>
            <a:r>
              <a:rPr lang="en-GB" sz="2200" dirty="0">
                <a:solidFill>
                  <a:schemeClr val="tx1"/>
                </a:solidFill>
                <a:latin typeface="+mj-lt"/>
              </a:rPr>
              <a:t>:</a:t>
            </a:r>
          </a:p>
        </p:txBody>
      </p:sp>
      <p:sp>
        <p:nvSpPr>
          <p:cNvPr id="25" name="Freeform 32"/>
          <p:cNvSpPr>
            <a:spLocks/>
          </p:cNvSpPr>
          <p:nvPr/>
        </p:nvSpPr>
        <p:spPr bwMode="auto">
          <a:xfrm>
            <a:off x="6294130" y="2872161"/>
            <a:ext cx="168122" cy="502442"/>
          </a:xfrm>
          <a:custGeom>
            <a:avLst/>
            <a:gdLst>
              <a:gd name="T0" fmla="*/ 0 w 113"/>
              <a:gd name="T1" fmla="*/ 0 h 340"/>
              <a:gd name="T2" fmla="*/ 385 w 113"/>
              <a:gd name="T3" fmla="*/ 69 h 340"/>
              <a:gd name="T4" fmla="*/ 0 w 113"/>
              <a:gd name="T5" fmla="*/ 139 h 3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3" h="340">
                <a:moveTo>
                  <a:pt x="0" y="0"/>
                </a:moveTo>
                <a:cubicBezTo>
                  <a:pt x="56" y="56"/>
                  <a:pt x="113" y="113"/>
                  <a:pt x="113" y="170"/>
                </a:cubicBezTo>
                <a:cubicBezTo>
                  <a:pt x="113" y="227"/>
                  <a:pt x="56" y="283"/>
                  <a:pt x="0" y="340"/>
                </a:cubicBezTo>
              </a:path>
            </a:pathLst>
          </a:cu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GB">
              <a:latin typeface="+mj-lt"/>
            </a:endParaRPr>
          </a:p>
        </p:txBody>
      </p: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6834078" y="2870438"/>
            <a:ext cx="348270" cy="503462"/>
            <a:chOff x="4242" y="1253"/>
            <a:chExt cx="169" cy="737"/>
          </a:xfrm>
          <a:solidFill>
            <a:srgbClr val="FF0000"/>
          </a:solidFill>
        </p:grpSpPr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4327" y="1500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 flipH="1">
              <a:off x="4242" y="1745"/>
              <a:ext cx="85" cy="245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4 h 340"/>
                <a:gd name="T4" fmla="*/ 0 w 113"/>
                <a:gd name="T5" fmla="*/ 128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 flipH="1">
              <a:off x="4242" y="1253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30" name="Line 41"/>
          <p:cNvSpPr>
            <a:spLocks noChangeShapeType="1"/>
          </p:cNvSpPr>
          <p:nvPr/>
        </p:nvSpPr>
        <p:spPr bwMode="auto">
          <a:xfrm>
            <a:off x="1691616" y="2778887"/>
            <a:ext cx="687548" cy="1"/>
          </a:xfrm>
          <a:prstGeom prst="line">
            <a:avLst/>
          </a:prstGeom>
          <a:noFill/>
          <a:ln w="1143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+mj-lt"/>
            </a:endParaRPr>
          </a:p>
        </p:txBody>
      </p:sp>
      <p:grpSp>
        <p:nvGrpSpPr>
          <p:cNvPr id="31" name="Group 38"/>
          <p:cNvGrpSpPr>
            <a:grpSpLocks/>
          </p:cNvGrpSpPr>
          <p:nvPr/>
        </p:nvGrpSpPr>
        <p:grpSpPr bwMode="auto">
          <a:xfrm>
            <a:off x="6483518" y="2872161"/>
            <a:ext cx="307715" cy="502442"/>
            <a:chOff x="5035" y="4541"/>
            <a:chExt cx="169" cy="493"/>
          </a:xfrm>
          <a:solidFill>
            <a:srgbClr val="FF0000"/>
          </a:solidFill>
        </p:grpSpPr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5120" y="4788"/>
              <a:ext cx="84" cy="246"/>
            </a:xfrm>
            <a:custGeom>
              <a:avLst/>
              <a:gdLst>
                <a:gd name="T0" fmla="*/ 0 w 113"/>
                <a:gd name="T1" fmla="*/ 0 h 340"/>
                <a:gd name="T2" fmla="*/ 46 w 113"/>
                <a:gd name="T3" fmla="*/ 64 h 340"/>
                <a:gd name="T4" fmla="*/ 0 w 113"/>
                <a:gd name="T5" fmla="*/ 129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 flipH="1">
              <a:off x="5035" y="4541"/>
              <a:ext cx="85" cy="247"/>
            </a:xfrm>
            <a:custGeom>
              <a:avLst/>
              <a:gdLst>
                <a:gd name="T0" fmla="*/ 0 w 113"/>
                <a:gd name="T1" fmla="*/ 0 h 340"/>
                <a:gd name="T2" fmla="*/ 48 w 113"/>
                <a:gd name="T3" fmla="*/ 65 h 340"/>
                <a:gd name="T4" fmla="*/ 0 w 113"/>
                <a:gd name="T5" fmla="*/ 130 h 3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340">
                  <a:moveTo>
                    <a:pt x="0" y="0"/>
                  </a:moveTo>
                  <a:cubicBezTo>
                    <a:pt x="56" y="56"/>
                    <a:pt x="113" y="113"/>
                    <a:pt x="113" y="170"/>
                  </a:cubicBezTo>
                  <a:cubicBezTo>
                    <a:pt x="113" y="227"/>
                    <a:pt x="56" y="283"/>
                    <a:pt x="0" y="340"/>
                  </a:cubicBezTo>
                </a:path>
              </a:pathLst>
            </a:custGeom>
            <a:grpFill/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>
                <a:latin typeface="+mj-lt"/>
              </a:endParaRPr>
            </a:p>
          </p:txBody>
        </p:sp>
      </p:grp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31448" y="2956315"/>
            <a:ext cx="1710228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mtClean="0">
                <a:solidFill>
                  <a:schemeClr val="tx1"/>
                </a:solidFill>
                <a:latin typeface="+mj-lt"/>
              </a:rPr>
              <a:t>N</a:t>
            </a:r>
            <a:r>
              <a:rPr lang="en-GB" i="0" smtClean="0">
                <a:solidFill>
                  <a:schemeClr val="tx1"/>
                </a:solidFill>
                <a:latin typeface="+mj-lt"/>
                <a:sym typeface="Symbol"/>
              </a:rPr>
              <a:t></a:t>
            </a:r>
            <a:r>
              <a:rPr lang="en-GB" smtClean="0">
                <a:solidFill>
                  <a:schemeClr val="tx1"/>
                </a:solidFill>
                <a:latin typeface="+mj-lt"/>
              </a:rPr>
              <a:t> SM cores </a:t>
            </a:r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7182348" y="2800405"/>
            <a:ext cx="171022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dirty="0" smtClean="0">
                <a:solidFill>
                  <a:schemeClr val="tx1"/>
                </a:solidFill>
                <a:latin typeface="+mj-lt"/>
              </a:rPr>
              <a:t>1</a:t>
            </a:r>
            <a:r>
              <a:rPr lang="en-GB" i="0" dirty="0" smtClean="0">
                <a:solidFill>
                  <a:schemeClr val="tx1"/>
                </a:solidFill>
                <a:latin typeface="+mj-lt"/>
                <a:sym typeface="Symbol"/>
              </a:rPr>
              <a:t></a:t>
            </a:r>
            <a:r>
              <a:rPr lang="en-GB" dirty="0" smtClean="0">
                <a:solidFill>
                  <a:schemeClr val="tx1"/>
                </a:solidFill>
                <a:latin typeface="+mj-lt"/>
              </a:rPr>
              <a:t> MM core with N modes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250825" y="6017943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GB" sz="1600" i="1" dirty="0">
                <a:solidFill>
                  <a:schemeClr val="tx1"/>
                </a:solidFill>
                <a:latin typeface="+mj-lt"/>
              </a:rPr>
              <a:t>SG Leon-</a:t>
            </a:r>
            <a:r>
              <a:rPr lang="en-GB" sz="1600" i="1" dirty="0" err="1">
                <a:solidFill>
                  <a:schemeClr val="tx1"/>
                </a:solidFill>
                <a:latin typeface="+mj-lt"/>
              </a:rPr>
              <a:t>Saval</a:t>
            </a:r>
            <a:r>
              <a:rPr lang="en-GB" sz="1600" i="1" dirty="0">
                <a:solidFill>
                  <a:schemeClr val="tx1"/>
                </a:solidFill>
                <a:latin typeface="+mj-lt"/>
              </a:rPr>
              <a:t> et al, Opt </a:t>
            </a:r>
            <a:r>
              <a:rPr lang="en-GB" sz="1600" i="1" dirty="0" err="1">
                <a:solidFill>
                  <a:schemeClr val="tx1"/>
                </a:solidFill>
                <a:latin typeface="+mj-lt"/>
              </a:rPr>
              <a:t>Lett</a:t>
            </a:r>
            <a:r>
              <a:rPr lang="en-GB" sz="1600" i="1" dirty="0">
                <a:solidFill>
                  <a:schemeClr val="tx1"/>
                </a:solidFill>
                <a:latin typeface="+mj-lt"/>
              </a:rPr>
              <a:t> 30 (2005) 2545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971520" y="4419132"/>
            <a:ext cx="4500600" cy="93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mode-number matching: </a:t>
            </a:r>
          </a:p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MM modes = SM cores</a:t>
            </a:r>
            <a:endParaRPr lang="en-GB" sz="22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034651" y="4295067"/>
                <a:ext cx="2603635" cy="618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0" dirty="0" smtClean="0">
                    <a:latin typeface="+mj-lt"/>
                  </a:rPr>
                  <a:t>N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/>
                        <a:ea typeface="Cambria Math"/>
                      </a:rPr>
                      <m:t>≈</m:t>
                    </m:r>
                    <m:f>
                      <m:fPr>
                        <m:ctrlPr>
                          <a:rPr lang="en-GB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  <m:t>𝑉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GB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000" dirty="0" smtClean="0">
                    <a:latin typeface="+mj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i="1" smtClean="0">
                                <a:latin typeface="Cambria Math"/>
                              </a:rPr>
                              <m:t>𝜋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GB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𝑁𝐴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GB" sz="2000" b="0" i="1" smtClean="0"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en-GB" sz="20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sz="2000" b="0" i="1" smtClean="0">
                                <a:latin typeface="Cambria Math"/>
                              </a:rPr>
                              <m:t>𝜆</m:t>
                            </m:r>
                          </m:e>
                          <m:sup>
                            <m:r>
                              <a:rPr lang="en-GB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GB" sz="2000" dirty="0">
                  <a:latin typeface="+mj-lt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651" y="4295067"/>
                <a:ext cx="2603635" cy="618311"/>
              </a:xfrm>
              <a:prstGeom prst="rect">
                <a:avLst/>
              </a:prstGeom>
              <a:blipFill rotWithShape="1">
                <a:blip r:embed="rId5"/>
                <a:stretch>
                  <a:fillRect l="-25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2940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My Documents\publications\1203 oe lantern\bpm model acro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086" y="3326142"/>
            <a:ext cx="15430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transition schemat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1538748"/>
            <a:ext cx="4356100" cy="13668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51154" y="5965825"/>
            <a:ext cx="576103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1600" dirty="0">
                <a:solidFill>
                  <a:schemeClr val="tx1"/>
                </a:solidFill>
                <a:latin typeface="+mj-lt"/>
              </a:rPr>
              <a:t>TA Birks et al, Opt Express 20 (2012) 13996</a:t>
            </a: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altLang="en-US" sz="2800" b="1" i="1" smtClean="0">
                <a:solidFill>
                  <a:schemeClr val="tx1"/>
                </a:solidFill>
              </a:rPr>
              <a:t>Taper transition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98" y="3378529"/>
            <a:ext cx="143986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511" y="3378529"/>
            <a:ext cx="143986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11" y="3378529"/>
            <a:ext cx="143986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523" y="3378529"/>
            <a:ext cx="143986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736" y="3378529"/>
            <a:ext cx="143986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896586" y="4429454"/>
            <a:ext cx="116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1"/>
                </a:solidFill>
                <a:latin typeface="+mj-lt"/>
              </a:rPr>
              <a:t>mode 42</a:t>
            </a:r>
          </a:p>
        </p:txBody>
      </p:sp>
      <p:pic>
        <p:nvPicPr>
          <p:cNvPr id="32" name="Picture 2" descr="C:\My Documents\publications\1203 oe lantern\bpm model across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48" y="3908754"/>
            <a:ext cx="37941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20"/>
          <p:cNvSpPr>
            <a:spLocks noChangeArrowheads="1"/>
          </p:cNvSpPr>
          <p:nvPr/>
        </p:nvSpPr>
        <p:spPr bwMode="auto">
          <a:xfrm>
            <a:off x="882268" y="3373130"/>
            <a:ext cx="116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62000" eaLnBrk="0" hangingPunct="0"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rgbClr val="33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  <a:latin typeface="+mj-lt"/>
              </a:rPr>
              <a:t>mode 42</a:t>
            </a: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1060119" y="4883459"/>
            <a:ext cx="108421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smtClean="0">
                <a:solidFill>
                  <a:schemeClr val="tx1"/>
                </a:solidFill>
                <a:latin typeface="+mj-lt"/>
                <a:cs typeface="+mn-cs"/>
              </a:rPr>
              <a:t>mode of MM core</a:t>
            </a:r>
            <a:endParaRPr lang="en-GB" baseline="-2500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874421" y="4883459"/>
            <a:ext cx="1777723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r" defTabSz="762000" eaLnBrk="0" hangingPunct="0">
              <a:defRPr/>
            </a:pPr>
            <a:r>
              <a:rPr lang="en-GB" smtClean="0">
                <a:solidFill>
                  <a:schemeClr val="tx1"/>
                </a:solidFill>
                <a:latin typeface="+mj-lt"/>
                <a:cs typeface="+mn-cs"/>
              </a:rPr>
              <a:t>supermode of coupled SM cores</a:t>
            </a:r>
            <a:endParaRPr lang="en-GB" baseline="-2500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5687884" y="4883459"/>
            <a:ext cx="158322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r" defTabSz="762000" eaLnBrk="0" hangingPunct="0">
              <a:defRPr/>
            </a:pPr>
            <a:r>
              <a:rPr lang="en-GB" dirty="0" smtClean="0">
                <a:solidFill>
                  <a:schemeClr val="tx1"/>
                </a:solidFill>
                <a:latin typeface="+mj-lt"/>
                <a:cs typeface="+mn-cs"/>
              </a:rPr>
              <a:t>independent SM cores</a:t>
            </a:r>
            <a:endParaRPr lang="en-GB" baseline="-250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2231688" y="4959204"/>
            <a:ext cx="1752117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GB" i="0">
                <a:solidFill>
                  <a:schemeClr val="tx1"/>
                </a:solidFill>
                <a:latin typeface="+mj-lt"/>
                <a:sym typeface="Symbol"/>
              </a:rPr>
              <a:t></a:t>
            </a:r>
            <a:r>
              <a:rPr lang="en-GB" smtClean="0">
                <a:solidFill>
                  <a:schemeClr val="tx1"/>
                </a:solidFill>
                <a:latin typeface="+mj-lt"/>
              </a:rPr>
              <a:t> adiabatic </a:t>
            </a:r>
            <a:r>
              <a:rPr lang="en-GB" i="0" smtClean="0">
                <a:solidFill>
                  <a:schemeClr val="tx1"/>
                </a:solidFill>
                <a:latin typeface="+mj-lt"/>
                <a:sym typeface="Symbol"/>
              </a:rPr>
              <a:t></a:t>
            </a:r>
            <a:endParaRPr lang="en-GB" i="0" baseline="-250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latin typeface="+mj-lt"/>
              </a:rPr>
              <a:t>FOiA IV</a:t>
            </a:r>
            <a:endParaRPr lang="en-GB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82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15925"/>
            <a:ext cx="7561263" cy="781050"/>
          </a:xfrm>
        </p:spPr>
        <p:txBody>
          <a:bodyPr/>
          <a:lstStyle/>
          <a:p>
            <a:r>
              <a:rPr lang="en-GB" sz="2800" b="1" i="1" smtClean="0">
                <a:solidFill>
                  <a:schemeClr val="tx1"/>
                </a:solidFill>
                <a:latin typeface="Gill Sans MT" panose="020B0502020104020203" pitchFamily="34" charset="0"/>
              </a:rPr>
              <a:t>Photonic lanterns, Type 1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971550" y="1268413"/>
            <a:ext cx="7488238" cy="43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SzPct val="200000"/>
            </a:pPr>
            <a:r>
              <a:rPr lang="en-GB" sz="220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  <a:r>
              <a:rPr lang="en-GB" sz="2200" smtClean="0">
                <a:solidFill>
                  <a:schemeClr val="tx1"/>
                </a:solidFill>
                <a:latin typeface="Gill Sans MT" panose="020B0502020104020203" pitchFamily="34" charset="0"/>
              </a:rPr>
              <a:t>SMFs tapered in a photonic crystal fibre template</a:t>
            </a:r>
            <a:endParaRPr lang="en-GB" sz="220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238709" y="6100698"/>
            <a:ext cx="4141151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GB" sz="1600" i="1" dirty="0">
                <a:solidFill>
                  <a:schemeClr val="tx1"/>
                </a:solidFill>
                <a:latin typeface="Gill Sans MT" panose="020B0502020104020203" pitchFamily="34" charset="0"/>
              </a:rPr>
              <a:t>SG Leon-</a:t>
            </a:r>
            <a:r>
              <a:rPr lang="en-GB" sz="1600" i="1" dirty="0" err="1">
                <a:solidFill>
                  <a:schemeClr val="tx1"/>
                </a:solidFill>
                <a:latin typeface="Gill Sans MT" panose="020B0502020104020203" pitchFamily="34" charset="0"/>
              </a:rPr>
              <a:t>Saval</a:t>
            </a:r>
            <a:r>
              <a:rPr lang="en-GB" sz="1600" i="1" dirty="0">
                <a:solidFill>
                  <a:schemeClr val="tx1"/>
                </a:solidFill>
                <a:latin typeface="Gill Sans MT" panose="020B0502020104020203" pitchFamily="34" charset="0"/>
              </a:rPr>
              <a:t> et al, Opt </a:t>
            </a:r>
            <a:r>
              <a:rPr lang="en-GB" sz="1600" i="1" dirty="0" err="1">
                <a:solidFill>
                  <a:schemeClr val="tx1"/>
                </a:solidFill>
                <a:latin typeface="Gill Sans MT" panose="020B0502020104020203" pitchFamily="34" charset="0"/>
              </a:rPr>
              <a:t>Lett</a:t>
            </a:r>
            <a:r>
              <a:rPr lang="en-GB" sz="1600" i="1" dirty="0">
                <a:solidFill>
                  <a:schemeClr val="tx1"/>
                </a:solidFill>
                <a:latin typeface="Gill Sans MT" panose="020B0502020104020203" pitchFamily="34" charset="0"/>
              </a:rPr>
              <a:t> 30 (2005) 2545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7363358" y="1718772"/>
            <a:ext cx="1168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GB">
                <a:solidFill>
                  <a:schemeClr val="tx1"/>
                </a:solidFill>
                <a:latin typeface="Gill Sans MT" panose="020B0502020104020203" pitchFamily="34" charset="0"/>
              </a:rPr>
              <a:t>19 SMFs</a:t>
            </a:r>
          </a:p>
        </p:txBody>
      </p:sp>
      <p:pic>
        <p:nvPicPr>
          <p:cNvPr id="29" name="Picture 22" descr="ferru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545" y="1806399"/>
            <a:ext cx="43211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4" descr="fig 3a (hnl ferrule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995" y="2076120"/>
            <a:ext cx="11620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Line 28"/>
          <p:cNvSpPr>
            <a:spLocks noChangeShapeType="1"/>
          </p:cNvSpPr>
          <p:nvPr/>
        </p:nvSpPr>
        <p:spPr bwMode="auto">
          <a:xfrm>
            <a:off x="7450958" y="3353275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en-GB">
              <a:latin typeface="Gill Sans MT" panose="020B0502020104020203" pitchFamily="34" charset="0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7523983" y="3353275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 defTabSz="762000"/>
            <a:r>
              <a:rPr lang="en-GB">
                <a:solidFill>
                  <a:schemeClr val="tx1"/>
                </a:solidFill>
                <a:latin typeface="Gill Sans MT" panose="020B0502020104020203" pitchFamily="34" charset="0"/>
              </a:rPr>
              <a:t>~4 mm</a:t>
            </a:r>
          </a:p>
        </p:txBody>
      </p:sp>
      <p:pic>
        <p:nvPicPr>
          <p:cNvPr id="36" name="Picture 25" descr="19mmf3 croppe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2000" contrast="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0" y="1823071"/>
            <a:ext cx="14414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Line 30"/>
          <p:cNvSpPr>
            <a:spLocks noChangeShapeType="1"/>
          </p:cNvSpPr>
          <p:nvPr/>
        </p:nvSpPr>
        <p:spPr bwMode="auto">
          <a:xfrm>
            <a:off x="970782" y="3351541"/>
            <a:ext cx="1223963" cy="1734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endParaRPr lang="en-GB">
              <a:latin typeface="Gill Sans MT" panose="020B0502020104020203" pitchFamily="34" charset="0"/>
            </a:endParaRP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1115245" y="3353275"/>
            <a:ext cx="1079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 defTabSz="762000"/>
            <a:r>
              <a:rPr lang="en-GB">
                <a:solidFill>
                  <a:schemeClr val="tx1"/>
                </a:solidFill>
                <a:latin typeface="Gill Sans MT" panose="020B0502020104020203" pitchFamily="34" charset="0"/>
              </a:rPr>
              <a:t>145 µm</a:t>
            </a: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51424" y="1808784"/>
            <a:ext cx="809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GB">
                <a:solidFill>
                  <a:schemeClr val="tx1"/>
                </a:solidFill>
                <a:latin typeface="Gill Sans MT" panose="020B0502020104020203" pitchFamily="34" charset="0"/>
              </a:rPr>
              <a:t>MMF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926405" y="3621404"/>
            <a:ext cx="5256213" cy="2444823"/>
            <a:chOff x="3060700" y="2498652"/>
            <a:chExt cx="5256213" cy="2444823"/>
          </a:xfrm>
        </p:grpSpPr>
        <p:pic>
          <p:nvPicPr>
            <p:cNvPr id="74" name="Picture 23" descr="PICTURE 19 FERRULE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789" b="9152"/>
            <a:stretch/>
          </p:blipFill>
          <p:spPr bwMode="auto">
            <a:xfrm>
              <a:off x="3060700" y="2498652"/>
              <a:ext cx="5256213" cy="2443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5" name="Group 29"/>
            <p:cNvGrpSpPr>
              <a:grpSpLocks/>
            </p:cNvGrpSpPr>
            <p:nvPr/>
          </p:nvGrpSpPr>
          <p:grpSpPr bwMode="auto">
            <a:xfrm>
              <a:off x="6732588" y="4572000"/>
              <a:ext cx="1295400" cy="369887"/>
              <a:chOff x="3560" y="2723"/>
              <a:chExt cx="816" cy="233"/>
            </a:xfrm>
          </p:grpSpPr>
          <p:sp>
            <p:nvSpPr>
              <p:cNvPr id="83" name="Rectangle 26"/>
              <p:cNvSpPr>
                <a:spLocks noChangeArrowheads="1"/>
              </p:cNvSpPr>
              <p:nvPr/>
            </p:nvSpPr>
            <p:spPr bwMode="auto">
              <a:xfrm>
                <a:off x="3560" y="2723"/>
                <a:ext cx="681" cy="23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33CC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ctr">
                <a:spAutoFit/>
              </a:bodyPr>
              <a:lstStyle/>
              <a:p>
                <a:endParaRPr lang="en-GB">
                  <a:latin typeface="Gill Sans MT" panose="020B0502020104020203" pitchFamily="34" charset="0"/>
                </a:endParaRPr>
              </a:p>
            </p:txBody>
          </p:sp>
          <p:sp>
            <p:nvSpPr>
              <p:cNvPr id="84" name="Rectangle 25"/>
              <p:cNvSpPr>
                <a:spLocks noChangeArrowheads="1"/>
              </p:cNvSpPr>
              <p:nvPr/>
            </p:nvSpPr>
            <p:spPr bwMode="auto">
              <a:xfrm>
                <a:off x="3560" y="2725"/>
                <a:ext cx="8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571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714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286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GB" altLang="en-US" sz="1800">
                    <a:solidFill>
                      <a:schemeClr val="bg1"/>
                    </a:solidFill>
                    <a:latin typeface="Gill Sans MT" panose="020B0502020104020203" pitchFamily="34" charset="0"/>
                  </a:rPr>
                  <a:t>19</a:t>
                </a:r>
                <a:r>
                  <a:rPr lang="en-GB" altLang="en-US" sz="1800">
                    <a:solidFill>
                      <a:schemeClr val="bg1"/>
                    </a:solidFill>
                    <a:latin typeface="Gill Sans MT" panose="020B0502020104020203" pitchFamily="34" charset="0"/>
                    <a:sym typeface="Symbol" pitchFamily="18" charset="2"/>
                  </a:rPr>
                  <a:t> SMF</a:t>
                </a:r>
              </a:p>
            </p:txBody>
          </p:sp>
        </p:grpSp>
        <p:grpSp>
          <p:nvGrpSpPr>
            <p:cNvPr id="76" name="Group 30"/>
            <p:cNvGrpSpPr>
              <a:grpSpLocks/>
            </p:cNvGrpSpPr>
            <p:nvPr/>
          </p:nvGrpSpPr>
          <p:grpSpPr bwMode="auto">
            <a:xfrm>
              <a:off x="3565525" y="4573588"/>
              <a:ext cx="1295400" cy="369887"/>
              <a:chOff x="1565" y="2723"/>
              <a:chExt cx="816" cy="233"/>
            </a:xfrm>
          </p:grpSpPr>
          <p:sp>
            <p:nvSpPr>
              <p:cNvPr id="81" name="Rectangle 27"/>
              <p:cNvSpPr>
                <a:spLocks noChangeArrowheads="1"/>
              </p:cNvSpPr>
              <p:nvPr/>
            </p:nvSpPr>
            <p:spPr bwMode="auto">
              <a:xfrm>
                <a:off x="1565" y="2723"/>
                <a:ext cx="499" cy="23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33CC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ctr">
                <a:spAutoFit/>
              </a:bodyPr>
              <a:lstStyle/>
              <a:p>
                <a:endParaRPr lang="en-GB">
                  <a:latin typeface="Gill Sans MT" panose="020B0502020104020203" pitchFamily="34" charset="0"/>
                </a:endParaRPr>
              </a:p>
            </p:txBody>
          </p:sp>
          <p:sp>
            <p:nvSpPr>
              <p:cNvPr id="82" name="Rectangle 28"/>
              <p:cNvSpPr>
                <a:spLocks noChangeArrowheads="1"/>
              </p:cNvSpPr>
              <p:nvPr/>
            </p:nvSpPr>
            <p:spPr bwMode="auto">
              <a:xfrm>
                <a:off x="1565" y="2724"/>
                <a:ext cx="8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571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714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286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GB" altLang="en-US" sz="1800">
                    <a:solidFill>
                      <a:schemeClr val="bg1"/>
                    </a:solidFill>
                    <a:latin typeface="Gill Sans MT" panose="020B0502020104020203" pitchFamily="34" charset="0"/>
                  </a:rPr>
                  <a:t>MMF</a:t>
                </a:r>
                <a:endParaRPr lang="en-GB" altLang="en-US" sz="1800">
                  <a:solidFill>
                    <a:schemeClr val="bg1"/>
                  </a:solidFill>
                  <a:latin typeface="Gill Sans MT" panose="020B0502020104020203" pitchFamily="34" charset="0"/>
                  <a:sym typeface="Symbol" pitchFamily="18" charset="2"/>
                </a:endParaRPr>
              </a:p>
            </p:txBody>
          </p:sp>
        </p:grpSp>
        <p:sp>
          <p:nvSpPr>
            <p:cNvPr id="77" name="Line 39"/>
            <p:cNvSpPr>
              <a:spLocks noChangeShapeType="1"/>
            </p:cNvSpPr>
            <p:nvPr/>
          </p:nvSpPr>
          <p:spPr bwMode="auto">
            <a:xfrm flipV="1">
              <a:off x="5580063" y="3717925"/>
              <a:ext cx="0" cy="64770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endParaRPr lang="en-GB">
                <a:latin typeface="Gill Sans MT" panose="020B0502020104020203" pitchFamily="34" charset="0"/>
              </a:endParaRPr>
            </a:p>
          </p:txBody>
        </p:sp>
        <p:grpSp>
          <p:nvGrpSpPr>
            <p:cNvPr id="78" name="Group 43"/>
            <p:cNvGrpSpPr>
              <a:grpSpLocks/>
            </p:cNvGrpSpPr>
            <p:nvPr/>
          </p:nvGrpSpPr>
          <p:grpSpPr bwMode="auto">
            <a:xfrm>
              <a:off x="5003800" y="4573588"/>
              <a:ext cx="1295400" cy="369887"/>
              <a:chOff x="3288" y="3017"/>
              <a:chExt cx="816" cy="233"/>
            </a:xfrm>
          </p:grpSpPr>
          <p:sp>
            <p:nvSpPr>
              <p:cNvPr id="79" name="Rectangle 41"/>
              <p:cNvSpPr>
                <a:spLocks noChangeArrowheads="1"/>
              </p:cNvSpPr>
              <p:nvPr/>
            </p:nvSpPr>
            <p:spPr bwMode="auto">
              <a:xfrm>
                <a:off x="3288" y="3017"/>
                <a:ext cx="681" cy="23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33CC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ctr">
                <a:spAutoFit/>
              </a:bodyPr>
              <a:lstStyle/>
              <a:p>
                <a:endParaRPr lang="en-GB">
                  <a:latin typeface="Gill Sans MT" panose="020B0502020104020203" pitchFamily="34" charset="0"/>
                </a:endParaRPr>
              </a:p>
            </p:txBody>
          </p:sp>
          <p:sp>
            <p:nvSpPr>
              <p:cNvPr id="80" name="Rectangle 42"/>
              <p:cNvSpPr>
                <a:spLocks noChangeArrowheads="1"/>
              </p:cNvSpPr>
              <p:nvPr/>
            </p:nvSpPr>
            <p:spPr bwMode="auto">
              <a:xfrm>
                <a:off x="3288" y="3018"/>
                <a:ext cx="8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571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7145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286000" algn="l" defTabSz="7620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GB" altLang="en-US" sz="1800">
                    <a:solidFill>
                      <a:schemeClr val="bg1"/>
                    </a:solidFill>
                    <a:latin typeface="Gill Sans MT" panose="020B0502020104020203" pitchFamily="34" charset="0"/>
                  </a:rPr>
                  <a:t>transition</a:t>
                </a:r>
                <a:endParaRPr lang="en-GB" altLang="en-US" sz="1800">
                  <a:solidFill>
                    <a:schemeClr val="bg1"/>
                  </a:solidFill>
                  <a:latin typeface="Gill Sans MT" panose="020B0502020104020203" pitchFamily="34" charset="0"/>
                  <a:sym typeface="Symbol" pitchFamily="18" charset="2"/>
                </a:endParaRPr>
              </a:p>
            </p:txBody>
          </p:sp>
        </p:grp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FOiA IV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515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1|0.1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3|0.2|0.1|0.1|0.3|0.4|0.3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2|4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2.8|3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6215</TotalTime>
  <Words>1039</Words>
  <Application>Microsoft Office PowerPoint</Application>
  <PresentationFormat>On-screen Show (4:3)</PresentationFormat>
  <Paragraphs>229</Paragraphs>
  <Slides>32</Slides>
  <Notes>24</Notes>
  <HiddenSlides>0</HiddenSlides>
  <MMClips>2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Custom Design</vt:lpstr>
      <vt:lpstr>Office Theme</vt:lpstr>
      <vt:lpstr>PHOTO-PAINT</vt:lpstr>
      <vt:lpstr>CorelDRAW</vt:lpstr>
      <vt:lpstr> Photonic lantern  or  multi-core fibres for astrophotonics</vt:lpstr>
      <vt:lpstr>PowerPoint Presentation</vt:lpstr>
      <vt:lpstr>PowerPoint Presentation</vt:lpstr>
      <vt:lpstr>Standard vs Specialty</vt:lpstr>
      <vt:lpstr>PowerPoint Presentation</vt:lpstr>
      <vt:lpstr>What is a photonic lantern?</vt:lpstr>
      <vt:lpstr>Reciprocal device</vt:lpstr>
      <vt:lpstr>Taper transition</vt:lpstr>
      <vt:lpstr>Photonic lanterns, Type 1</vt:lpstr>
      <vt:lpstr>Photonic lanterns, Type 2</vt:lpstr>
      <vt:lpstr>Photonic lanterns, Type 3</vt:lpstr>
      <vt:lpstr>Photonic lanterns, Type 4</vt:lpstr>
      <vt:lpstr>PowerPoint Presentation</vt:lpstr>
      <vt:lpstr>FBG as spectral filter</vt:lpstr>
      <vt:lpstr>SM performance in MM devices</vt:lpstr>
      <vt:lpstr>FBGs to block OH emissions from earth’s atmosphere</vt:lpstr>
      <vt:lpstr>Spectral filter with multimode FBG's</vt:lpstr>
      <vt:lpstr>PowerPoint Presentation</vt:lpstr>
      <vt:lpstr>Propagation between two lanterns</vt:lpstr>
      <vt:lpstr>Propagation between two lanterns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PCF and multicore fibre fabrication</vt:lpstr>
      <vt:lpstr>Tapering the jacketed MCF</vt:lpstr>
      <vt:lpstr>Conclusions</vt:lpstr>
      <vt:lpstr>PowerPoint Presentation</vt:lpstr>
      <vt:lpstr>Spare slides</vt:lpstr>
      <vt:lpstr>Adjusting the geometry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photonic Lantern</dc:title>
  <dc:creator>Itandehui Gris-Sanchez</dc:creator>
  <cp:lastModifiedBy>Itandehui Gris-Sanchez</cp:lastModifiedBy>
  <cp:revision>264</cp:revision>
  <dcterms:created xsi:type="dcterms:W3CDTF">2014-07-17T09:14:26Z</dcterms:created>
  <dcterms:modified xsi:type="dcterms:W3CDTF">2014-08-20T15:19:05Z</dcterms:modified>
</cp:coreProperties>
</file>